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256" r:id="rId5"/>
    <p:sldId id="264" r:id="rId6"/>
    <p:sldId id="259" r:id="rId7"/>
    <p:sldId id="258" r:id="rId8"/>
    <p:sldId id="270" r:id="rId9"/>
    <p:sldId id="260" r:id="rId10"/>
    <p:sldId id="269" r:id="rId11"/>
    <p:sldId id="267" r:id="rId12"/>
    <p:sldId id="261" r:id="rId13"/>
    <p:sldId id="268" r:id="rId14"/>
    <p:sldId id="272" r:id="rId15"/>
    <p:sldId id="262" r:id="rId16"/>
    <p:sldId id="271" r:id="rId17"/>
    <p:sldId id="263" r:id="rId18"/>
    <p:sldId id="265" r:id="rId19"/>
    <p:sldId id="266" r:id="rId20"/>
    <p:sldId id="273" r:id="rId21"/>
    <p:sldId id="274" r:id="rId2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B00573-44AC-0040-B5BE-D95889F9A3CA}" v="854" dt="2023-11-06T12:42:55.902"/>
    <p1510:client id="{F205B7BB-B944-898F-6B68-C9D1F4E4AD6A}" v="50" dt="2023-11-06T12:49:31.8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27" autoAdjust="0"/>
    <p:restoredTop sz="94753"/>
  </p:normalViewPr>
  <p:slideViewPr>
    <p:cSldViewPr snapToGrid="0">
      <p:cViewPr varScale="1">
        <p:scale>
          <a:sx n="106" d="100"/>
          <a:sy n="106" d="100"/>
        </p:scale>
        <p:origin x="8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3E9840-D494-4635-8180-2A775AA5C824}" type="datetimeFigureOut">
              <a:rPr lang="nl-NL" smtClean="0"/>
              <a:t>07-11-2023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90545D-2A5B-43FE-9B3C-4B1AA2C7D0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0663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0545D-2A5B-43FE-9B3C-4B1AA2C7D0C0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5296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dirty="0">
                <a:solidFill>
                  <a:schemeClr val="tx1"/>
                </a:solidFill>
              </a:rPr>
              <a:t>Beroepsgerichte lessen op de praktijkvloeren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dirty="0">
                <a:solidFill>
                  <a:schemeClr val="tx1"/>
                </a:solidFill>
              </a:rPr>
              <a:t>Leerjaar 1: 6 uur per week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dirty="0">
                <a:solidFill>
                  <a:schemeClr val="tx1"/>
                </a:solidFill>
              </a:rPr>
              <a:t>Leerjaar 2 – 4: 12 uur per week voor BB/KB en 6 uur per week voor GL/Havo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0545D-2A5B-43FE-9B3C-4B1AA2C7D0C0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14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dirty="0">
                <a:solidFill>
                  <a:schemeClr val="tx1"/>
                </a:solidFill>
              </a:rPr>
              <a:t>Leerjaar 1: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dirty="0">
                <a:solidFill>
                  <a:schemeClr val="tx1"/>
                </a:solidFill>
              </a:rPr>
              <a:t>Nederlands, Engels, Spaans (alleen voor Havo lln), wiskunde, </a:t>
            </a:r>
            <a:r>
              <a:rPr lang="nl-NL" sz="1200" dirty="0"/>
              <a:t>n</a:t>
            </a:r>
            <a:r>
              <a:rPr lang="nl-NL" sz="1200" dirty="0">
                <a:solidFill>
                  <a:schemeClr val="tx1"/>
                </a:solidFill>
              </a:rPr>
              <a:t>atuurkunde, biologie, mens &amp; maatschappij (M&amp;M), LEF (levensbeschouwing, ethiek en filosofie), Kunst &amp; cultuur, LO (lichamelijke oefening)</a:t>
            </a:r>
            <a:br>
              <a:rPr lang="nl-NL" sz="1200" dirty="0">
                <a:solidFill>
                  <a:schemeClr val="tx1"/>
                </a:solidFill>
              </a:rPr>
            </a:br>
            <a:r>
              <a:rPr lang="nl-NL" sz="1200" dirty="0">
                <a:solidFill>
                  <a:schemeClr val="tx1"/>
                </a:solidFill>
              </a:rPr>
              <a:t>T&amp;MV Techniek en modern Vakmanschap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0545D-2A5B-43FE-9B3C-4B1AA2C7D0C0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6730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Lassen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0545D-2A5B-43FE-9B3C-4B1AA2C7D0C0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809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dirty="0">
                <a:solidFill>
                  <a:schemeClr val="tx1"/>
                </a:solidFill>
                <a:cs typeface="Calibri"/>
              </a:rPr>
              <a:t>Leerjaar 1: kennismaking alle profielen d.m.v. Discovery Lab en lessen op de beroepsvloeren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0545D-2A5B-43FE-9B3C-4B1AA2C7D0C0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674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>
                <a:solidFill>
                  <a:schemeClr val="tx1"/>
                </a:solidFill>
                <a:cs typeface="Calibri"/>
              </a:rPr>
              <a:t>PBS: vergelijkbaar met de Kanjertraining op de basisschool</a:t>
            </a:r>
          </a:p>
          <a:p>
            <a:endParaRPr lang="nl-NL" dirty="0">
              <a:solidFill>
                <a:schemeClr val="tx1"/>
              </a:solidFill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>
              <a:solidFill>
                <a:schemeClr val="tx1"/>
              </a:solidFill>
              <a:cs typeface="Calibri"/>
            </a:endParaRP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0545D-2A5B-43FE-9B3C-4B1AA2C7D0C0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13978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>
                <a:cs typeface="Calibri"/>
              </a:rPr>
              <a:t>SOM</a:t>
            </a:r>
            <a:r>
              <a:rPr lang="nl-NL" dirty="0">
                <a:solidFill>
                  <a:schemeClr val="tx1"/>
                </a:solidFill>
                <a:cs typeface="Calibri"/>
              </a:rPr>
              <a:t>: leermiddelen, absentie, cijfers, huiswerk, communicatie</a:t>
            </a:r>
          </a:p>
          <a:p>
            <a:r>
              <a:rPr lang="nl-NL" dirty="0">
                <a:cs typeface="Calibri"/>
              </a:rPr>
              <a:t>Zermelo</a:t>
            </a:r>
            <a:r>
              <a:rPr lang="nl-NL" dirty="0">
                <a:solidFill>
                  <a:schemeClr val="tx1"/>
                </a:solidFill>
                <a:cs typeface="Calibri"/>
              </a:rPr>
              <a:t>: roosters leerlingen en docenten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>
                <a:cs typeface="Calibri"/>
              </a:rPr>
              <a:t>Expertise</a:t>
            </a:r>
            <a:r>
              <a:rPr lang="nl-NL" dirty="0">
                <a:solidFill>
                  <a:schemeClr val="tx1"/>
                </a:solidFill>
                <a:cs typeface="Calibri"/>
              </a:rPr>
              <a:t> team: zorgcoördinator/orthopedagoog ter ondersteuning en begeleiding mentor en vakdocenten, leerlingbegeleiders, RT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>
                <a:cs typeface="Calibri"/>
              </a:rPr>
              <a:t>Passend Onderwijs Almere </a:t>
            </a:r>
            <a:r>
              <a:rPr lang="nl-NL" dirty="0">
                <a:solidFill>
                  <a:schemeClr val="tx1"/>
                </a:solidFill>
                <a:cs typeface="Calibri"/>
              </a:rPr>
              <a:t>(POA): ondersteuning en begeleiding Expertiseteam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>
              <a:solidFill>
                <a:schemeClr val="tx1"/>
              </a:solidFill>
              <a:cs typeface="Calibri"/>
            </a:endParaRPr>
          </a:p>
          <a:p>
            <a:endParaRPr lang="nl-NL" dirty="0">
              <a:solidFill>
                <a:schemeClr val="tx1"/>
              </a:solidFill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>
              <a:solidFill>
                <a:schemeClr val="tx1"/>
              </a:solidFill>
              <a:cs typeface="Calibri"/>
            </a:endParaRP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0545D-2A5B-43FE-9B3C-4B1AA2C7D0C0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53470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>
                <a:cs typeface="Calibri"/>
              </a:rPr>
              <a:t>SOM</a:t>
            </a:r>
            <a:r>
              <a:rPr lang="nl-NL" dirty="0">
                <a:solidFill>
                  <a:schemeClr val="tx1"/>
                </a:solidFill>
                <a:cs typeface="Calibri"/>
              </a:rPr>
              <a:t>: leermiddelen, absentie, cijfers, huiswerk, communicatie</a:t>
            </a:r>
          </a:p>
          <a:p>
            <a:r>
              <a:rPr lang="nl-NL" dirty="0">
                <a:cs typeface="Calibri"/>
              </a:rPr>
              <a:t>Zermelo</a:t>
            </a:r>
            <a:r>
              <a:rPr lang="nl-NL" dirty="0">
                <a:solidFill>
                  <a:schemeClr val="tx1"/>
                </a:solidFill>
                <a:cs typeface="Calibri"/>
              </a:rPr>
              <a:t>: roosters leerlingen en docenten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>
                <a:cs typeface="Calibri"/>
              </a:rPr>
              <a:t>Expertise</a:t>
            </a:r>
            <a:r>
              <a:rPr lang="nl-NL" dirty="0">
                <a:solidFill>
                  <a:schemeClr val="tx1"/>
                </a:solidFill>
                <a:cs typeface="Calibri"/>
              </a:rPr>
              <a:t> team: zorgcoördinator/orthopedagoog ter ondersteuning en begeleiding mentor en vakdocenten, leerlingbegeleiders, RT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>
                <a:cs typeface="Calibri"/>
              </a:rPr>
              <a:t>Passend Onderwijs Almere </a:t>
            </a:r>
            <a:r>
              <a:rPr lang="nl-NL" dirty="0">
                <a:solidFill>
                  <a:schemeClr val="tx1"/>
                </a:solidFill>
                <a:cs typeface="Calibri"/>
              </a:rPr>
              <a:t>(POA): ondersteuning en begeleiding Expertiseteam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>
              <a:solidFill>
                <a:schemeClr val="tx1"/>
              </a:solidFill>
              <a:cs typeface="Calibri"/>
            </a:endParaRPr>
          </a:p>
          <a:p>
            <a:endParaRPr lang="nl-NL" dirty="0">
              <a:solidFill>
                <a:schemeClr val="tx1"/>
              </a:solidFill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>
              <a:solidFill>
                <a:schemeClr val="tx1"/>
              </a:solidFill>
              <a:cs typeface="Calibri"/>
            </a:endParaRP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0545D-2A5B-43FE-9B3C-4B1AA2C7D0C0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7367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0CD514-4257-B6CB-A744-9A3311810B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4363086-BFC7-DE72-D9EB-358F42E832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8E6A2F5-C04B-A9F4-728A-A5DE8313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F07BA-27C6-444D-9774-5459CA91DDA8}" type="datetimeFigureOut">
              <a:rPr lang="nl-NL" smtClean="0"/>
              <a:t>07-11-2023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54B52E3-54B5-A101-4F78-30B3C53E5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0CB368C-9264-37D5-83CA-3673C5A75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DA0B-6C7A-40F7-8144-775B14ACF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9780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65DFCA-B840-33F9-571A-034EA9564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7963C69-BA6A-1CBF-2B67-B1173493BC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2B7C598-D090-26C1-734C-0232F7A35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F07BA-27C6-444D-9774-5459CA91DDA8}" type="datetimeFigureOut">
              <a:rPr lang="nl-NL" smtClean="0"/>
              <a:t>07-11-2023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7DC7398-71C1-8148-B5F6-3030E3A47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756538B-D225-0566-B127-5619551D0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DA0B-6C7A-40F7-8144-775B14ACF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7462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0D002C1-ED6A-DFEC-5D97-08F37E9147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541E115-4F17-F2A2-90EE-D6F04FAB0A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DAB49A9-B908-1F08-576C-3AEA40162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F07BA-27C6-444D-9774-5459CA91DDA8}" type="datetimeFigureOut">
              <a:rPr lang="nl-NL" smtClean="0"/>
              <a:t>07-11-2023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6D86173-9AB7-EED8-35BC-E33183003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C287856-5992-6B5A-AC79-5E08821C0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DA0B-6C7A-40F7-8144-775B14ACF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7787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67D8B2-0890-B2DD-4B32-ADCD403F1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595436-E57C-9225-E893-F7A6A5C96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BA25533-E0AF-1992-5B80-378737392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F07BA-27C6-444D-9774-5459CA91DDA8}" type="datetimeFigureOut">
              <a:rPr lang="nl-NL" smtClean="0"/>
              <a:t>07-11-2023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0FD5FD3-BAA0-6BDE-B7DA-E5FAB61F7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74B4486-E35F-8071-6707-0EC76311F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DA0B-6C7A-40F7-8144-775B14ACF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1001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E10C7C-E715-271E-1576-2BE4B8C2C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38475D9-3E2E-CE43-51C6-91E1CF235B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B003A87-D1B5-CDB8-A190-AFA82257C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F07BA-27C6-444D-9774-5459CA91DDA8}" type="datetimeFigureOut">
              <a:rPr lang="nl-NL" smtClean="0"/>
              <a:t>07-11-2023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3D8CA5A-F5A5-4669-0999-AC6CBAA38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CF8191A-E418-B05A-B01E-9A9DDBE6A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DA0B-6C7A-40F7-8144-775B14ACF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7015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1FC4FF-1F59-CA77-C12C-47BDFEBB3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F455C0-E411-4F1E-9AE3-13D2E53637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950CE29-A7F8-F554-8E02-AFA3148B22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A6E72DF-9C5B-0231-7A44-05D059C72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F07BA-27C6-444D-9774-5459CA91DDA8}" type="datetimeFigureOut">
              <a:rPr lang="nl-NL" smtClean="0"/>
              <a:t>07-11-2023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4B0A48D-F217-C990-E017-E1026FEE6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320B68A-3E86-6002-7802-8C63D4DE6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DA0B-6C7A-40F7-8144-775B14ACF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6347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D4F057-E2ED-0A40-9339-C09EC7F43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D66B59F-C6DE-32BC-F7BF-8EA6CA455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E5EAC27-0B3E-1CC7-82FE-15FFECAF5B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20F4F60-ACB4-7773-70E6-26759CD5B2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2ACF1F8-9091-9618-ADE8-529B0D24A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404A6D9-07C4-6129-56B5-0367E4504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F07BA-27C6-444D-9774-5459CA91DDA8}" type="datetimeFigureOut">
              <a:rPr lang="nl-NL" smtClean="0"/>
              <a:t>07-11-2023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48A41D7-D695-9F8C-321B-801AA7C98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1EAD880-5AF6-F3D1-E487-ED75B7029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DA0B-6C7A-40F7-8144-775B14ACF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2640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B6DF6F-E774-068D-93DE-31FFE3769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1B8DFCA-338C-8CDB-F610-EE49829A9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F07BA-27C6-444D-9774-5459CA91DDA8}" type="datetimeFigureOut">
              <a:rPr lang="nl-NL" smtClean="0"/>
              <a:t>07-11-2023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46940A4-35C3-CED5-37F4-1936D5734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1E79257-9170-1D37-89E0-B17E16F39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DA0B-6C7A-40F7-8144-775B14ACF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204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937D633-EFF1-B3B0-C4EE-970C033D2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F07BA-27C6-444D-9774-5459CA91DDA8}" type="datetimeFigureOut">
              <a:rPr lang="nl-NL" smtClean="0"/>
              <a:t>07-11-2023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74F6035-BE32-E6E9-04BC-455B08368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EF2CA9C-B4B8-0989-5A9D-2B3B9CE3B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DA0B-6C7A-40F7-8144-775B14ACF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756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B4FA68-792B-3BDA-CA65-B6E38696C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C72B8F2-73E7-7CB3-F13C-70C656B74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E8333FC-F293-040F-DD8E-F76B15876B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4AB222C-FE0B-D6F0-6959-623D96CD9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F07BA-27C6-444D-9774-5459CA91DDA8}" type="datetimeFigureOut">
              <a:rPr lang="nl-NL" smtClean="0"/>
              <a:t>07-11-2023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D03BAEF-8CED-CCB0-161B-B482F4993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30583EE-4E6D-C00A-AE2B-E831406B0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DA0B-6C7A-40F7-8144-775B14ACF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1611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BAF459-0A16-860B-9A85-BAB6787B7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E532E55-48AC-0DCD-15C7-1CF35A4C9D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4790A3D-999A-868C-C0E8-0AEB2D404E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3D563D5-270D-F983-B8E3-9557D73B6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F07BA-27C6-444D-9774-5459CA91DDA8}" type="datetimeFigureOut">
              <a:rPr lang="nl-NL" smtClean="0"/>
              <a:t>07-11-2023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0FE36E5-EFE5-88F7-38BF-70262BAB4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462C1A6-D8F2-F990-469A-776EFC048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DA0B-6C7A-40F7-8144-775B14ACF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8299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09B0F3B-66F0-EAC9-3BAF-BD8766641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87C4AF0-EA1A-70B8-0F23-745477F6B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8C68A1F-D160-BC12-81F4-50E1DC22B9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F07BA-27C6-444D-9774-5459CA91DDA8}" type="datetimeFigureOut">
              <a:rPr lang="nl-NL" smtClean="0"/>
              <a:t>07-11-2023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0A05D5F-019A-9781-0250-18E0ADB048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340474F-6445-04FD-88D8-8BD2CA5EE1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4DA0B-6C7A-40F7-8144-775B14ACF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5653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kiesjeschoolinalmere.nl/regulering-leerlingenstro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tadcollege@hetbaken.nl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stadcollege.nl/aanmelden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tadcollege@hetbaken.n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0DE6A193-4755-479A-BC6F-A7EBCA73B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5A55B759-31A7-423C-9BC2-A8BC09FE9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3166" y="-478"/>
            <a:ext cx="6754318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617D17FB-975C-487E-8519-38E547609E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78"/>
            <a:ext cx="6386947" cy="6858478"/>
          </a:xfrm>
          <a:custGeom>
            <a:avLst/>
            <a:gdLst>
              <a:gd name="connsiteX0" fmla="*/ 433167 w 6386947"/>
              <a:gd name="connsiteY0" fmla="*/ 0 h 6858478"/>
              <a:gd name="connsiteX1" fmla="*/ 2138767 w 6386947"/>
              <a:gd name="connsiteY1" fmla="*/ 0 h 6858478"/>
              <a:gd name="connsiteX2" fmla="*/ 3204995 w 6386947"/>
              <a:gd name="connsiteY2" fmla="*/ 0 h 6858478"/>
              <a:gd name="connsiteX3" fmla="*/ 3210572 w 6386947"/>
              <a:gd name="connsiteY3" fmla="*/ 0 h 6858478"/>
              <a:gd name="connsiteX4" fmla="*/ 6386947 w 6386947"/>
              <a:gd name="connsiteY4" fmla="*/ 6858478 h 6858478"/>
              <a:gd name="connsiteX5" fmla="*/ 1832610 w 6386947"/>
              <a:gd name="connsiteY5" fmla="*/ 6858478 h 6858478"/>
              <a:gd name="connsiteX6" fmla="*/ 433167 w 6386947"/>
              <a:gd name="connsiteY6" fmla="*/ 6858478 h 6858478"/>
              <a:gd name="connsiteX7" fmla="*/ 0 w 6386947"/>
              <a:gd name="connsiteY7" fmla="*/ 6858478 h 6858478"/>
              <a:gd name="connsiteX8" fmla="*/ 0 w 6386947"/>
              <a:gd name="connsiteY8" fmla="*/ 478 h 6858478"/>
              <a:gd name="connsiteX9" fmla="*/ 433167 w 6386947"/>
              <a:gd name="connsiteY9" fmla="*/ 478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86947" h="6858478">
                <a:moveTo>
                  <a:pt x="433167" y="0"/>
                </a:moveTo>
                <a:lnTo>
                  <a:pt x="2138767" y="0"/>
                </a:lnTo>
                <a:lnTo>
                  <a:pt x="3204995" y="0"/>
                </a:lnTo>
                <a:lnTo>
                  <a:pt x="3210572" y="0"/>
                </a:lnTo>
                <a:lnTo>
                  <a:pt x="6386947" y="6858478"/>
                </a:lnTo>
                <a:lnTo>
                  <a:pt x="1832610" y="6858478"/>
                </a:lnTo>
                <a:lnTo>
                  <a:pt x="433167" y="6858478"/>
                </a:lnTo>
                <a:lnTo>
                  <a:pt x="0" y="6858478"/>
                </a:lnTo>
                <a:lnTo>
                  <a:pt x="0" y="478"/>
                </a:lnTo>
                <a:lnTo>
                  <a:pt x="433167" y="478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1F61C04-05C0-C87F-4A14-2DE5020671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3200400"/>
            <a:ext cx="3405378" cy="2402732"/>
          </a:xfrm>
        </p:spPr>
        <p:txBody>
          <a:bodyPr anchor="b">
            <a:normAutofit/>
          </a:bodyPr>
          <a:lstStyle/>
          <a:p>
            <a:pPr algn="l"/>
            <a:endParaRPr lang="nl-NL" sz="1900" b="1" dirty="0"/>
          </a:p>
          <a:p>
            <a:pPr algn="l"/>
            <a:endParaRPr lang="nl-NL" sz="1900" b="1" dirty="0"/>
          </a:p>
          <a:p>
            <a:pPr algn="l"/>
            <a:r>
              <a:rPr lang="nl-NL" sz="5800" b="1" dirty="0"/>
              <a:t>WELKOM</a:t>
            </a:r>
          </a:p>
          <a:p>
            <a:pPr algn="l"/>
            <a:r>
              <a:rPr lang="nl-NL" sz="1900" dirty="0"/>
              <a:t> </a:t>
            </a:r>
          </a:p>
          <a:p>
            <a:pPr algn="l"/>
            <a:endParaRPr lang="nl-NL" sz="1900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83EAF339-3602-3B45-4B19-7759DDFB07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3781" y="1408534"/>
            <a:ext cx="5702113" cy="912337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9A31C87B-ACE5-9B44-A51F-5D6CC4984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2047" y="3601309"/>
            <a:ext cx="2773846" cy="261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2072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D90992-1517-0958-DABC-438CFA542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803325"/>
            <a:ext cx="5476987" cy="1325563"/>
          </a:xfrm>
        </p:spPr>
        <p:txBody>
          <a:bodyPr>
            <a:normAutofit/>
          </a:bodyPr>
          <a:lstStyle/>
          <a:p>
            <a:r>
              <a:rPr lang="nl-NL" dirty="0"/>
              <a:t>Educatief partnerschap</a:t>
            </a:r>
          </a:p>
        </p:txBody>
      </p:sp>
      <p:sp>
        <p:nvSpPr>
          <p:cNvPr id="31" name="Freeform: Shape 24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Freeform: Shape 26">
            <a:extLst>
              <a:ext uri="{FF2B5EF4-FFF2-40B4-BE49-F238E27FC236}">
                <a16:creationId xmlns:a16="http://schemas.microsoft.com/office/drawing/2014/main" id="{52AC6D7F-F068-4E11-BB06-F601D89BB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344C7CE-997F-2730-B328-48744ECCAE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4057" y="758837"/>
            <a:ext cx="3796790" cy="3565120"/>
          </a:xfrm>
          <a:prstGeom prst="rect">
            <a:avLst/>
          </a:prstGeom>
        </p:spPr>
      </p:pic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7D91847C-629E-578E-2739-A7D3F0ECA6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63505" y="3455054"/>
            <a:ext cx="1511939" cy="1024217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4BFD67E0-D4BA-E43D-E15F-F7C8D3C319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9243" y="2940862"/>
            <a:ext cx="1140051" cy="536494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28147E5D-AA06-08D9-C584-39AE5881E5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02709" y="4192619"/>
            <a:ext cx="1060796" cy="536494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0EBC1AE1-A1F8-E4D5-6379-2140538038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81771" y="4192619"/>
            <a:ext cx="999831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1281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D90992-1517-0958-DABC-438CFA542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b="1" dirty="0"/>
              <a:t>Schoolafspraken o.a.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FB6602-1CCC-7F7F-6A61-55703FA2A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7"/>
            <a:ext cx="5314543" cy="3775657"/>
          </a:xfrm>
        </p:spPr>
        <p:txBody>
          <a:bodyPr anchor="t">
            <a:normAutofit fontScale="77500" lnSpcReduction="20000"/>
          </a:bodyPr>
          <a:lstStyle/>
          <a:p>
            <a:r>
              <a:rPr lang="nl-NL" dirty="0" err="1"/>
              <a:t>Positive</a:t>
            </a:r>
            <a:r>
              <a:rPr lang="nl-NL" dirty="0"/>
              <a:t> </a:t>
            </a:r>
            <a:r>
              <a:rPr lang="nl-NL" dirty="0" err="1"/>
              <a:t>Behaviour</a:t>
            </a:r>
            <a:r>
              <a:rPr lang="nl-NL" dirty="0"/>
              <a:t> Support (PBS)</a:t>
            </a:r>
          </a:p>
          <a:p>
            <a:pPr lvl="1"/>
            <a:r>
              <a:rPr lang="nl-NL" dirty="0"/>
              <a:t>Veiligheid</a:t>
            </a:r>
          </a:p>
          <a:p>
            <a:pPr lvl="1"/>
            <a:r>
              <a:rPr lang="nl-NL" dirty="0"/>
              <a:t>Plezier</a:t>
            </a:r>
          </a:p>
          <a:p>
            <a:pPr lvl="1"/>
            <a:r>
              <a:rPr lang="nl-NL" dirty="0"/>
              <a:t>Trots</a:t>
            </a:r>
          </a:p>
          <a:p>
            <a:endParaRPr lang="nl-NL" dirty="0">
              <a:cs typeface="Calibri"/>
            </a:endParaRPr>
          </a:p>
          <a:p>
            <a:r>
              <a:rPr lang="nl-NL" dirty="0">
                <a:cs typeface="Calibri"/>
              </a:rPr>
              <a:t>Jassen en petten in de locker</a:t>
            </a:r>
          </a:p>
          <a:p>
            <a:endParaRPr lang="nl-NL" dirty="0">
              <a:cs typeface="Calibri"/>
            </a:endParaRPr>
          </a:p>
          <a:p>
            <a:r>
              <a:rPr lang="nl-NL" dirty="0">
                <a:cs typeface="Calibri"/>
              </a:rPr>
              <a:t>Telefoongebruik alleen toegestaan in de aula. </a:t>
            </a:r>
            <a:br>
              <a:rPr lang="nl-NL" dirty="0">
                <a:cs typeface="Calibri"/>
              </a:rPr>
            </a:br>
            <a:endParaRPr lang="nl-NL" dirty="0">
              <a:cs typeface="Calibri"/>
            </a:endParaRPr>
          </a:p>
          <a:p>
            <a:r>
              <a:rPr lang="nl-NL" dirty="0">
                <a:cs typeface="Calibri"/>
              </a:rPr>
              <a:t>Leerjaar 1 in de pauze en bij tussenuren op school</a:t>
            </a:r>
          </a:p>
        </p:txBody>
      </p:sp>
      <p:sp>
        <p:nvSpPr>
          <p:cNvPr id="31" name="Freeform: Shape 24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Freeform: Shape 26">
            <a:extLst>
              <a:ext uri="{FF2B5EF4-FFF2-40B4-BE49-F238E27FC236}">
                <a16:creationId xmlns:a16="http://schemas.microsoft.com/office/drawing/2014/main" id="{52AC6D7F-F068-4E11-BB06-F601D89BB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344C7CE-997F-2730-B328-48744ECCAE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057" y="758837"/>
            <a:ext cx="3796790" cy="356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1467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D90992-1517-0958-DABC-438CFA542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b="1" dirty="0"/>
              <a:t>Ondersteuning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FB6602-1CCC-7F7F-6A61-55703FA2A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7"/>
            <a:ext cx="5609220" cy="3775657"/>
          </a:xfrm>
        </p:spPr>
        <p:txBody>
          <a:bodyPr anchor="t">
            <a:normAutofit fontScale="32500" lnSpcReduction="20000"/>
          </a:bodyPr>
          <a:lstStyle/>
          <a:p>
            <a:pPr marL="0" indent="0">
              <a:buNone/>
            </a:pPr>
            <a:r>
              <a:rPr lang="nl-NL" sz="7400" dirty="0"/>
              <a:t>OOP team</a:t>
            </a:r>
          </a:p>
          <a:p>
            <a:pPr lvl="1"/>
            <a:r>
              <a:rPr lang="nl-NL" sz="4400" dirty="0"/>
              <a:t>Pedagogisch coördinator</a:t>
            </a:r>
          </a:p>
          <a:p>
            <a:pPr lvl="1"/>
            <a:r>
              <a:rPr lang="nl-NL" sz="4400" dirty="0"/>
              <a:t>Conciërges</a:t>
            </a:r>
          </a:p>
          <a:p>
            <a:pPr lvl="1"/>
            <a:r>
              <a:rPr lang="nl-NL" sz="4400" dirty="0"/>
              <a:t>Receptie</a:t>
            </a:r>
          </a:p>
          <a:p>
            <a:pPr marL="457200" lvl="1" indent="0">
              <a:buNone/>
            </a:pPr>
            <a:endParaRPr lang="nl-NL" sz="4400" dirty="0"/>
          </a:p>
          <a:p>
            <a:pPr marL="0" indent="0">
              <a:buNone/>
            </a:pPr>
            <a:r>
              <a:rPr lang="nl-NL" sz="7400" dirty="0"/>
              <a:t>Expertiseteam</a:t>
            </a:r>
            <a:endParaRPr lang="nl-NL" sz="7400" dirty="0">
              <a:solidFill>
                <a:schemeClr val="tx1"/>
              </a:solidFill>
            </a:endParaRPr>
          </a:p>
          <a:p>
            <a:pPr lvl="1"/>
            <a:r>
              <a:rPr lang="nl-NL" sz="4400" dirty="0">
                <a:solidFill>
                  <a:schemeClr val="tx1"/>
                </a:solidFill>
                <a:cs typeface="Calibri"/>
              </a:rPr>
              <a:t>zorgcoördinator/orthopedagoog ter ondersteuning en begeleiding mentor en vakdocenten, leerlingbegeleiders, RT </a:t>
            </a:r>
          </a:p>
          <a:p>
            <a:pPr marL="457200" lvl="1" indent="0">
              <a:buNone/>
            </a:pPr>
            <a:endParaRPr lang="nl-NL" sz="4400" dirty="0">
              <a:solidFill>
                <a:schemeClr val="tx1"/>
              </a:solidFill>
              <a:cs typeface="Calibri"/>
            </a:endParaRPr>
          </a:p>
          <a:p>
            <a:pPr marL="0" indent="0">
              <a:buNone/>
            </a:pPr>
            <a:r>
              <a:rPr lang="nl-NL" sz="7400" dirty="0">
                <a:cs typeface="Calibri"/>
              </a:rPr>
              <a:t>Samenwerking externen</a:t>
            </a:r>
          </a:p>
          <a:p>
            <a:pPr lvl="1"/>
            <a:r>
              <a:rPr lang="nl-NL" sz="4400" dirty="0">
                <a:cs typeface="Calibri"/>
              </a:rPr>
              <a:t>Passend Onderwijs Almere </a:t>
            </a:r>
          </a:p>
          <a:p>
            <a:pPr lvl="1"/>
            <a:r>
              <a:rPr lang="nl-NL" sz="4400" dirty="0">
                <a:cs typeface="Calibri"/>
              </a:rPr>
              <a:t>Weekend Academie, </a:t>
            </a:r>
            <a:r>
              <a:rPr lang="nl-NL" sz="4400" dirty="0" err="1">
                <a:cs typeface="Calibri"/>
              </a:rPr>
              <a:t>Playing</a:t>
            </a:r>
            <a:r>
              <a:rPr lang="nl-NL" sz="4400" dirty="0">
                <a:cs typeface="Calibri"/>
              </a:rPr>
              <a:t> </a:t>
            </a:r>
            <a:r>
              <a:rPr lang="nl-NL" sz="4400" dirty="0" err="1">
                <a:cs typeface="Calibri"/>
              </a:rPr>
              <a:t>for</a:t>
            </a:r>
            <a:r>
              <a:rPr lang="nl-NL" sz="4400" dirty="0">
                <a:cs typeface="Calibri"/>
              </a:rPr>
              <a:t> Succes, </a:t>
            </a:r>
            <a:r>
              <a:rPr lang="nl-NL" sz="4400" dirty="0" err="1">
                <a:cs typeface="Calibri"/>
              </a:rPr>
              <a:t>Youth</a:t>
            </a:r>
            <a:r>
              <a:rPr lang="nl-NL" sz="4400" dirty="0">
                <a:cs typeface="Calibri"/>
              </a:rPr>
              <a:t> </a:t>
            </a:r>
            <a:r>
              <a:rPr lang="nl-NL" sz="4400" dirty="0" err="1">
                <a:cs typeface="Calibri"/>
              </a:rPr>
              <a:t>for</a:t>
            </a:r>
            <a:r>
              <a:rPr lang="nl-NL" sz="4400" dirty="0">
                <a:cs typeface="Calibri"/>
              </a:rPr>
              <a:t> </a:t>
            </a:r>
            <a:r>
              <a:rPr lang="nl-NL" sz="4400" dirty="0" err="1">
                <a:cs typeface="Calibri"/>
              </a:rPr>
              <a:t>Christ</a:t>
            </a:r>
            <a:endParaRPr lang="nl-NL" sz="4400" dirty="0">
              <a:cs typeface="Calibri"/>
            </a:endParaRPr>
          </a:p>
          <a:p>
            <a:pPr lvl="1"/>
            <a:endParaRPr lang="nl-NL" sz="1400" dirty="0"/>
          </a:p>
        </p:txBody>
      </p:sp>
      <p:sp>
        <p:nvSpPr>
          <p:cNvPr id="31" name="Freeform: Shape 24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Freeform: Shape 26">
            <a:extLst>
              <a:ext uri="{FF2B5EF4-FFF2-40B4-BE49-F238E27FC236}">
                <a16:creationId xmlns:a16="http://schemas.microsoft.com/office/drawing/2014/main" id="{52AC6D7F-F068-4E11-BB06-F601D89BB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344C7CE-997F-2730-B328-48744ECCAE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057" y="758837"/>
            <a:ext cx="3796790" cy="356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3826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D90992-1517-0958-DABC-438CFA542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b="1" dirty="0"/>
              <a:t>Organisatorische zaken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FB6602-1CCC-7F7F-6A61-55703FA2A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3375920"/>
          </a:xfrm>
        </p:spPr>
        <p:txBody>
          <a:bodyPr anchor="t">
            <a:normAutofit fontScale="77500" lnSpcReduction="20000"/>
          </a:bodyPr>
          <a:lstStyle/>
          <a:p>
            <a:r>
              <a:rPr lang="nl-NL" dirty="0"/>
              <a:t>Schoolpas (tevens lockerpas)</a:t>
            </a:r>
          </a:p>
          <a:p>
            <a:endParaRPr lang="nl-NL" dirty="0"/>
          </a:p>
          <a:p>
            <a:r>
              <a:rPr lang="nl-NL" dirty="0"/>
              <a:t>D</a:t>
            </a:r>
            <a:r>
              <a:rPr lang="nl-NL" dirty="0">
                <a:solidFill>
                  <a:schemeClr val="tx1"/>
                </a:solidFill>
              </a:rPr>
              <a:t>igitaal onderwijs, maar ook schriftelijk en praktisch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>
                <a:cs typeface="Calibri"/>
              </a:rPr>
              <a:t>SOM</a:t>
            </a:r>
            <a:r>
              <a:rPr lang="nl-NL" dirty="0">
                <a:solidFill>
                  <a:schemeClr val="tx1"/>
                </a:solidFill>
                <a:cs typeface="Calibri"/>
              </a:rPr>
              <a:t>: leermiddelen, absentie, cijfers, huiswerk, communicatie</a:t>
            </a:r>
          </a:p>
          <a:p>
            <a:endParaRPr lang="nl-NL" dirty="0">
              <a:solidFill>
                <a:schemeClr val="tx1"/>
              </a:solidFill>
              <a:cs typeface="Calibri"/>
            </a:endParaRPr>
          </a:p>
          <a:p>
            <a:r>
              <a:rPr lang="nl-NL" dirty="0">
                <a:cs typeface="Calibri"/>
              </a:rPr>
              <a:t>Zermelo</a:t>
            </a:r>
            <a:r>
              <a:rPr lang="nl-NL" dirty="0">
                <a:solidFill>
                  <a:schemeClr val="tx1"/>
                </a:solidFill>
                <a:cs typeface="Calibri"/>
              </a:rPr>
              <a:t>: roosters leerlingen en docenten</a:t>
            </a:r>
          </a:p>
          <a:p>
            <a:r>
              <a:rPr lang="nl-NL" dirty="0">
                <a:cs typeface="Calibri"/>
              </a:rPr>
              <a:t>ICT helpdesk</a:t>
            </a:r>
          </a:p>
        </p:txBody>
      </p:sp>
      <p:sp>
        <p:nvSpPr>
          <p:cNvPr id="31" name="Freeform: Shape 24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Freeform: Shape 26">
            <a:extLst>
              <a:ext uri="{FF2B5EF4-FFF2-40B4-BE49-F238E27FC236}">
                <a16:creationId xmlns:a16="http://schemas.microsoft.com/office/drawing/2014/main" id="{52AC6D7F-F068-4E11-BB06-F601D89BB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344C7CE-997F-2730-B328-48744ECCAE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057" y="758837"/>
            <a:ext cx="3796790" cy="356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4177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D90992-1517-0958-DABC-438CFA542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b="1" dirty="0"/>
              <a:t>Belangrijke data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FB6602-1CCC-7F7F-6A61-55703FA2A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7"/>
            <a:ext cx="5314543" cy="4170421"/>
          </a:xfrm>
        </p:spPr>
        <p:txBody>
          <a:bodyPr anchor="t">
            <a:normAutofit lnSpcReduction="10000"/>
          </a:bodyPr>
          <a:lstStyle/>
          <a:p>
            <a:pPr marL="457200" lvl="1" indent="0">
              <a:buNone/>
            </a:pPr>
            <a:endParaRPr lang="nl-NL" dirty="0">
              <a:solidFill>
                <a:schemeClr val="tx1"/>
              </a:solidFill>
              <a:cs typeface="Calibri"/>
            </a:endParaRPr>
          </a:p>
          <a:p>
            <a:pPr marL="457200" lvl="1" indent="0">
              <a:buNone/>
            </a:pPr>
            <a:r>
              <a:rPr lang="nl-NL" sz="3500" dirty="0">
                <a:solidFill>
                  <a:schemeClr val="tx1"/>
                </a:solidFill>
                <a:cs typeface="Calibri"/>
              </a:rPr>
              <a:t>Expeditiemiddag</a:t>
            </a:r>
          </a:p>
          <a:p>
            <a:pPr lvl="2"/>
            <a:r>
              <a:rPr lang="nl-NL" sz="2100" dirty="0">
                <a:solidFill>
                  <a:schemeClr val="tx1"/>
                </a:solidFill>
                <a:cs typeface="Calibri"/>
              </a:rPr>
              <a:t>Woensdag 29 november 202</a:t>
            </a:r>
            <a:r>
              <a:rPr lang="nl-NL" sz="2100" dirty="0">
                <a:cs typeface="Calibri"/>
              </a:rPr>
              <a:t>3</a:t>
            </a:r>
            <a:endParaRPr lang="nl-NL" sz="2100" dirty="0">
              <a:solidFill>
                <a:schemeClr val="tx1"/>
              </a:solidFill>
              <a:cs typeface="Calibri"/>
            </a:endParaRPr>
          </a:p>
          <a:p>
            <a:pPr lvl="2"/>
            <a:r>
              <a:rPr lang="nl-NL" sz="2100" dirty="0">
                <a:solidFill>
                  <a:schemeClr val="tx1"/>
                </a:solidFill>
                <a:cs typeface="Calibri"/>
              </a:rPr>
              <a:t>Woensdag 7 februari 2024</a:t>
            </a:r>
          </a:p>
          <a:p>
            <a:pPr lvl="2"/>
            <a:r>
              <a:rPr lang="nl-NL" sz="2100" dirty="0">
                <a:solidFill>
                  <a:schemeClr val="tx1"/>
                </a:solidFill>
                <a:cs typeface="Calibri"/>
              </a:rPr>
              <a:t>Tijd: 14:30 – 16:30 uur </a:t>
            </a:r>
          </a:p>
          <a:p>
            <a:pPr lvl="2"/>
            <a:r>
              <a:rPr lang="nl-NL" sz="2100" dirty="0">
                <a:cs typeface="Calibri"/>
              </a:rPr>
              <a:t>Wie: leerlingen</a:t>
            </a:r>
            <a:endParaRPr lang="nl-NL" sz="2100" dirty="0">
              <a:solidFill>
                <a:schemeClr val="tx1"/>
              </a:solidFill>
              <a:cs typeface="Calibri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nl-NL" dirty="0">
              <a:solidFill>
                <a:schemeClr val="tx1"/>
              </a:solidFill>
              <a:cs typeface="Calibri"/>
            </a:endParaRPr>
          </a:p>
          <a:p>
            <a:pPr marL="457200" lvl="1" indent="0">
              <a:buNone/>
            </a:pPr>
            <a:r>
              <a:rPr lang="nl-NL" sz="3500" dirty="0">
                <a:solidFill>
                  <a:schemeClr val="tx1"/>
                </a:solidFill>
                <a:cs typeface="Calibri"/>
              </a:rPr>
              <a:t>Open dag </a:t>
            </a:r>
          </a:p>
          <a:p>
            <a:pPr lvl="2"/>
            <a:r>
              <a:rPr lang="nl-NL" dirty="0">
                <a:solidFill>
                  <a:schemeClr val="tx1"/>
                </a:solidFill>
                <a:cs typeface="Calibri"/>
              </a:rPr>
              <a:t>Woensdag 17 januari 2023</a:t>
            </a:r>
          </a:p>
          <a:p>
            <a:pPr lvl="2"/>
            <a:r>
              <a:rPr lang="nl-NL" dirty="0">
                <a:cs typeface="Calibri"/>
              </a:rPr>
              <a:t>Tijd: 16:00 – 20:00 uur </a:t>
            </a:r>
          </a:p>
          <a:p>
            <a:pPr lvl="2"/>
            <a:r>
              <a:rPr lang="nl-NL" dirty="0">
                <a:solidFill>
                  <a:schemeClr val="tx1"/>
                </a:solidFill>
                <a:cs typeface="Calibri"/>
              </a:rPr>
              <a:t>Wie: ouders &amp; leerlingen</a:t>
            </a:r>
          </a:p>
          <a:p>
            <a:endParaRPr lang="nl-NL" sz="1800" dirty="0"/>
          </a:p>
        </p:txBody>
      </p:sp>
      <p:sp>
        <p:nvSpPr>
          <p:cNvPr id="31" name="Freeform: Shape 24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Freeform: Shape 26">
            <a:extLst>
              <a:ext uri="{FF2B5EF4-FFF2-40B4-BE49-F238E27FC236}">
                <a16:creationId xmlns:a16="http://schemas.microsoft.com/office/drawing/2014/main" id="{52AC6D7F-F068-4E11-BB06-F601D89BB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344C7CE-997F-2730-B328-48744ECCAE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4057" y="758837"/>
            <a:ext cx="3796790" cy="356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2755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D90992-1517-0958-DABC-438CFA542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b="1"/>
              <a:t>Inschrijven?</a:t>
            </a:r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FB6602-1CCC-7F7F-6A61-55703FA2A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68" y="2279018"/>
            <a:ext cx="5609220" cy="3995322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nl-NL" sz="3600" dirty="0">
                <a:cs typeface="Calibri"/>
              </a:rPr>
              <a:t>Via </a:t>
            </a:r>
            <a:r>
              <a:rPr lang="nl-NL" sz="3600" dirty="0" err="1">
                <a:cs typeface="Calibri"/>
              </a:rPr>
              <a:t>digidoor</a:t>
            </a:r>
            <a:r>
              <a:rPr lang="nl-NL" sz="3600" dirty="0">
                <a:cs typeface="Calibri"/>
              </a:rPr>
              <a:t> </a:t>
            </a:r>
            <a:endParaRPr lang="nl-NL" sz="2000" dirty="0">
              <a:cs typeface="Calibri"/>
            </a:endParaRPr>
          </a:p>
          <a:p>
            <a:pPr marL="0" indent="0" algn="ctr">
              <a:buNone/>
            </a:pPr>
            <a:r>
              <a:rPr lang="nl-NL" sz="2400" dirty="0">
                <a:ea typeface="+mn-lt"/>
                <a:cs typeface="+mn-lt"/>
                <a:hlinkClick r:id="rId2"/>
              </a:rPr>
              <a:t>https://www.kiesjeschoolinalmere.nl/regulering-leerlingenstroom</a:t>
            </a:r>
            <a:endParaRPr lang="nl-NL" sz="2400" dirty="0">
              <a:cs typeface="Calibri"/>
            </a:endParaRPr>
          </a:p>
          <a:p>
            <a:pPr marL="0" indent="0" algn="ctr">
              <a:buNone/>
            </a:pPr>
            <a:r>
              <a:rPr lang="nl-NL" sz="3600" dirty="0"/>
              <a:t>Zie de website van </a:t>
            </a:r>
          </a:p>
          <a:p>
            <a:pPr marL="0" indent="0" algn="ctr">
              <a:buNone/>
            </a:pPr>
            <a:endParaRPr lang="nl-NL" sz="3600" dirty="0"/>
          </a:p>
          <a:p>
            <a:pPr marL="0" indent="0" algn="ctr">
              <a:buNone/>
            </a:pPr>
            <a:r>
              <a:rPr lang="nl-NL" sz="2600" dirty="0"/>
              <a:t>Week 25 maart tot en met 31 maart</a:t>
            </a:r>
            <a:endParaRPr lang="nl-NL" sz="3600" dirty="0"/>
          </a:p>
        </p:txBody>
      </p:sp>
      <p:sp>
        <p:nvSpPr>
          <p:cNvPr id="31" name="Freeform: Shape 24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Freeform: Shape 26">
            <a:extLst>
              <a:ext uri="{FF2B5EF4-FFF2-40B4-BE49-F238E27FC236}">
                <a16:creationId xmlns:a16="http://schemas.microsoft.com/office/drawing/2014/main" id="{52AC6D7F-F068-4E11-BB06-F601D89BB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344C7CE-997F-2730-B328-48744ECCAE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057" y="758837"/>
            <a:ext cx="3796790" cy="3565120"/>
          </a:xfrm>
          <a:prstGeom prst="rect">
            <a:avLst/>
          </a:prstGeom>
        </p:spPr>
      </p:pic>
      <p:pic>
        <p:nvPicPr>
          <p:cNvPr id="5" name="Afbeelding 4" descr="Kiesjeschoolinalmere.nl">
            <a:extLst>
              <a:ext uri="{FF2B5EF4-FFF2-40B4-BE49-F238E27FC236}">
                <a16:creationId xmlns:a16="http://schemas.microsoft.com/office/drawing/2014/main" id="{A46B7359-793D-80CF-60BE-ED298982DB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0252" y="4280852"/>
            <a:ext cx="5226755" cy="375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2386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D90992-1517-0958-DABC-438CFA542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b="1" dirty="0"/>
              <a:t>Heeft u vragen?</a:t>
            </a:r>
            <a:endParaRPr lang="nl-NL" dirty="0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3AE701EB-D4A8-09B2-8F65-21009D2B25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47912" y="2895600"/>
            <a:ext cx="2143125" cy="2143125"/>
          </a:xfrm>
          <a:prstGeom prst="rect">
            <a:avLst/>
          </a:prstGeom>
        </p:spPr>
      </p:pic>
      <p:sp>
        <p:nvSpPr>
          <p:cNvPr id="31" name="Freeform: Shape 24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Freeform: Shape 26">
            <a:extLst>
              <a:ext uri="{FF2B5EF4-FFF2-40B4-BE49-F238E27FC236}">
                <a16:creationId xmlns:a16="http://schemas.microsoft.com/office/drawing/2014/main" id="{52AC6D7F-F068-4E11-BB06-F601D89BB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344C7CE-997F-2730-B328-48744ECCAE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057" y="758837"/>
            <a:ext cx="3796790" cy="3565120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BA60BD13-F53A-071D-A0FD-64DAC870AA68}"/>
              </a:ext>
            </a:extLst>
          </p:cNvPr>
          <p:cNvSpPr txBox="1"/>
          <p:nvPr/>
        </p:nvSpPr>
        <p:spPr>
          <a:xfrm>
            <a:off x="0" y="5654938"/>
            <a:ext cx="917856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nl-NL" sz="3200" dirty="0"/>
              <a:t>- Voor specifieke vragen kunt contact opnemen </a:t>
            </a:r>
          </a:p>
          <a:p>
            <a:pPr marL="0" indent="0" algn="ctr">
              <a:buNone/>
            </a:pPr>
            <a:r>
              <a:rPr lang="nl-NL" sz="3200" dirty="0">
                <a:hlinkClick r:id="rId4"/>
              </a:rPr>
              <a:t>stadcollege@hetbaken.nl</a:t>
            </a:r>
            <a:endParaRPr lang="nl-NL" sz="3200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099AF6B4-89AB-8970-E6A2-CD1196E24B6E}"/>
              </a:ext>
            </a:extLst>
          </p:cNvPr>
          <p:cNvSpPr txBox="1"/>
          <p:nvPr/>
        </p:nvSpPr>
        <p:spPr>
          <a:xfrm>
            <a:off x="-1108571" y="2119778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nl-NL" sz="3200" dirty="0"/>
              <a:t>- In de aula</a:t>
            </a:r>
          </a:p>
        </p:txBody>
      </p:sp>
    </p:spTree>
    <p:extLst>
      <p:ext uri="{BB962C8B-B14F-4D97-AF65-F5344CB8AC3E}">
        <p14:creationId xmlns:p14="http://schemas.microsoft.com/office/powerpoint/2010/main" val="24505062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D90992-1517-0958-DABC-438CFA542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 fontScale="90000"/>
          </a:bodyPr>
          <a:lstStyle/>
          <a:p>
            <a:r>
              <a:rPr lang="nl-NL" b="1"/>
              <a:t>Einde presentatie.</a:t>
            </a:r>
            <a:br>
              <a:rPr lang="nl-NL" b="1"/>
            </a:br>
            <a:r>
              <a:rPr lang="nl-NL" b="1"/>
              <a:t>U bent nu welkom op de beroepsvloeren</a:t>
            </a:r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FB6602-1CCC-7F7F-6A61-55703FA2A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279" y="2462350"/>
            <a:ext cx="5314543" cy="3375920"/>
          </a:xfrm>
        </p:spPr>
        <p:txBody>
          <a:bodyPr anchor="t">
            <a:normAutofit/>
          </a:bodyPr>
          <a:lstStyle/>
          <a:p>
            <a:pPr marL="457200" lvl="1" indent="0" algn="ctr">
              <a:buNone/>
            </a:pPr>
            <a:r>
              <a:rPr lang="nl-NL" sz="3200">
                <a:cs typeface="Calibri"/>
              </a:rPr>
              <a:t>Hartelijk dank </a:t>
            </a:r>
          </a:p>
          <a:p>
            <a:pPr marL="457200" lvl="1" indent="0" algn="ctr">
              <a:buNone/>
            </a:pPr>
            <a:r>
              <a:rPr lang="nl-NL" sz="3200">
                <a:solidFill>
                  <a:schemeClr val="tx1"/>
                </a:solidFill>
                <a:cs typeface="Calibri"/>
              </a:rPr>
              <a:t>voor uw aanwezigheid, </a:t>
            </a:r>
          </a:p>
          <a:p>
            <a:pPr marL="457200" lvl="1" indent="0" algn="ctr">
              <a:buNone/>
            </a:pPr>
            <a:r>
              <a:rPr lang="nl-NL" sz="3200">
                <a:solidFill>
                  <a:schemeClr val="tx1"/>
                </a:solidFill>
                <a:cs typeface="Calibri"/>
              </a:rPr>
              <a:t>uw tijd en uw aandacht.</a:t>
            </a:r>
            <a:br>
              <a:rPr lang="nl-NL" sz="3200">
                <a:solidFill>
                  <a:schemeClr val="tx1"/>
                </a:solidFill>
                <a:cs typeface="Calibri"/>
              </a:rPr>
            </a:br>
            <a:endParaRPr lang="nl-NL" sz="3200">
              <a:cs typeface="Calibri"/>
            </a:endParaRPr>
          </a:p>
          <a:p>
            <a:pPr marL="457200" lvl="1" indent="0" algn="ctr">
              <a:buNone/>
            </a:pPr>
            <a:r>
              <a:rPr lang="nl-NL" sz="3200" b="1">
                <a:solidFill>
                  <a:srgbClr val="7030A0"/>
                </a:solidFill>
                <a:cs typeface="Calibri"/>
              </a:rPr>
              <a:t>Graag tot ziens.</a:t>
            </a:r>
          </a:p>
          <a:p>
            <a:endParaRPr lang="nl-NL" sz="1800"/>
          </a:p>
        </p:txBody>
      </p:sp>
      <p:sp>
        <p:nvSpPr>
          <p:cNvPr id="31" name="Freeform: Shape 24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Freeform: Shape 26">
            <a:extLst>
              <a:ext uri="{FF2B5EF4-FFF2-40B4-BE49-F238E27FC236}">
                <a16:creationId xmlns:a16="http://schemas.microsoft.com/office/drawing/2014/main" id="{52AC6D7F-F068-4E11-BB06-F601D89BB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344C7CE-997F-2730-B328-48744ECCAE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4057" y="758837"/>
            <a:ext cx="3796790" cy="356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216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D90992-1517-0958-DABC-438CFA542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1" y="173204"/>
            <a:ext cx="5314536" cy="1325563"/>
          </a:xfrm>
        </p:spPr>
        <p:txBody>
          <a:bodyPr>
            <a:normAutofit/>
          </a:bodyPr>
          <a:lstStyle/>
          <a:p>
            <a:r>
              <a:rPr lang="nl-NL" b="1" dirty="0"/>
              <a:t>Belangrijke data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FB6602-1CCC-7F7F-6A61-55703FA2A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1" y="1343789"/>
            <a:ext cx="5314543" cy="4170421"/>
          </a:xfrm>
        </p:spPr>
        <p:txBody>
          <a:bodyPr anchor="t">
            <a:normAutofit lnSpcReduction="10000"/>
          </a:bodyPr>
          <a:lstStyle/>
          <a:p>
            <a:pPr marL="457200" lvl="1" indent="0">
              <a:buNone/>
            </a:pPr>
            <a:endParaRPr lang="nl-NL" dirty="0">
              <a:solidFill>
                <a:schemeClr val="tx1"/>
              </a:solidFill>
              <a:cs typeface="Calibri"/>
            </a:endParaRPr>
          </a:p>
          <a:p>
            <a:pPr marL="457200" lvl="1" indent="0">
              <a:buNone/>
            </a:pPr>
            <a:r>
              <a:rPr lang="nl-NL" sz="3500" dirty="0">
                <a:solidFill>
                  <a:schemeClr val="tx1"/>
                </a:solidFill>
                <a:cs typeface="Calibri"/>
              </a:rPr>
              <a:t>Expeditiemiddag</a:t>
            </a:r>
          </a:p>
          <a:p>
            <a:pPr lvl="2"/>
            <a:r>
              <a:rPr lang="nl-NL" sz="2100" dirty="0">
                <a:solidFill>
                  <a:schemeClr val="tx1"/>
                </a:solidFill>
                <a:cs typeface="Calibri"/>
              </a:rPr>
              <a:t>Woensdag 29 november 202</a:t>
            </a:r>
            <a:r>
              <a:rPr lang="nl-NL" sz="2100" dirty="0">
                <a:cs typeface="Calibri"/>
              </a:rPr>
              <a:t>3</a:t>
            </a:r>
            <a:endParaRPr lang="nl-NL" sz="2100" dirty="0">
              <a:solidFill>
                <a:schemeClr val="tx1"/>
              </a:solidFill>
              <a:cs typeface="Calibri"/>
            </a:endParaRPr>
          </a:p>
          <a:p>
            <a:pPr lvl="2"/>
            <a:r>
              <a:rPr lang="nl-NL" sz="2100" dirty="0">
                <a:solidFill>
                  <a:schemeClr val="tx1"/>
                </a:solidFill>
                <a:cs typeface="Calibri"/>
              </a:rPr>
              <a:t>Woensdag </a:t>
            </a:r>
            <a:r>
              <a:rPr lang="nl-NL" sz="2100" dirty="0">
                <a:cs typeface="Calibri"/>
              </a:rPr>
              <a:t>7</a:t>
            </a:r>
            <a:r>
              <a:rPr lang="nl-NL" sz="2100" dirty="0">
                <a:solidFill>
                  <a:schemeClr val="tx1"/>
                </a:solidFill>
                <a:cs typeface="Calibri"/>
              </a:rPr>
              <a:t> februari 2024</a:t>
            </a:r>
          </a:p>
          <a:p>
            <a:pPr lvl="2"/>
            <a:r>
              <a:rPr lang="nl-NL" sz="2100" dirty="0">
                <a:solidFill>
                  <a:schemeClr val="tx1"/>
                </a:solidFill>
                <a:cs typeface="Calibri"/>
              </a:rPr>
              <a:t>Tijd: 14:30 – 16:30 uur </a:t>
            </a:r>
          </a:p>
          <a:p>
            <a:pPr lvl="2"/>
            <a:r>
              <a:rPr lang="nl-NL" sz="2100" dirty="0">
                <a:cs typeface="Calibri"/>
              </a:rPr>
              <a:t>Wie: leerlingen</a:t>
            </a:r>
            <a:endParaRPr lang="nl-NL" sz="2100" dirty="0">
              <a:solidFill>
                <a:schemeClr val="tx1"/>
              </a:solidFill>
              <a:cs typeface="Calibri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nl-NL" dirty="0">
              <a:solidFill>
                <a:schemeClr val="tx1"/>
              </a:solidFill>
              <a:cs typeface="Calibri"/>
            </a:endParaRPr>
          </a:p>
          <a:p>
            <a:pPr marL="457200" lvl="1" indent="0">
              <a:buNone/>
            </a:pPr>
            <a:r>
              <a:rPr lang="nl-NL" sz="3500" dirty="0">
                <a:solidFill>
                  <a:schemeClr val="tx1"/>
                </a:solidFill>
                <a:cs typeface="Calibri"/>
              </a:rPr>
              <a:t>Open dag </a:t>
            </a:r>
          </a:p>
          <a:p>
            <a:pPr lvl="2"/>
            <a:r>
              <a:rPr lang="nl-NL" dirty="0">
                <a:solidFill>
                  <a:schemeClr val="tx1"/>
                </a:solidFill>
                <a:cs typeface="Calibri"/>
              </a:rPr>
              <a:t>Woensdag 17 </a:t>
            </a:r>
            <a:r>
              <a:rPr lang="nl-NL" dirty="0">
                <a:cs typeface="Calibri"/>
              </a:rPr>
              <a:t>januari</a:t>
            </a:r>
            <a:r>
              <a:rPr lang="nl-NL" dirty="0">
                <a:solidFill>
                  <a:schemeClr val="tx1"/>
                </a:solidFill>
                <a:cs typeface="Calibri"/>
              </a:rPr>
              <a:t> 2024</a:t>
            </a:r>
          </a:p>
          <a:p>
            <a:pPr lvl="2"/>
            <a:r>
              <a:rPr lang="nl-NL" dirty="0">
                <a:cs typeface="Calibri"/>
              </a:rPr>
              <a:t>Tijd: 16:00 – 20:00 uur </a:t>
            </a:r>
          </a:p>
          <a:p>
            <a:pPr lvl="2"/>
            <a:r>
              <a:rPr lang="nl-NL" dirty="0">
                <a:solidFill>
                  <a:schemeClr val="tx1"/>
                </a:solidFill>
                <a:cs typeface="Calibri"/>
              </a:rPr>
              <a:t>Wie: ouders &amp; leerlingen</a:t>
            </a:r>
          </a:p>
          <a:p>
            <a:endParaRPr lang="nl-NL" sz="18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344C7CE-997F-2730-B328-48744ECCAE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5210" y="0"/>
            <a:ext cx="3796790" cy="3565120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9353A605-01E9-E749-7EAB-0E43275F79D2}"/>
              </a:ext>
            </a:extLst>
          </p:cNvPr>
          <p:cNvSpPr txBox="1"/>
          <p:nvPr/>
        </p:nvSpPr>
        <p:spPr>
          <a:xfrm>
            <a:off x="4263080" y="3428999"/>
            <a:ext cx="762411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nl-NL" sz="2800" dirty="0">
                <a:solidFill>
                  <a:schemeClr val="tx1"/>
                </a:solidFill>
                <a:cs typeface="Calibri"/>
              </a:rPr>
              <a:t>Zie onze website  </a:t>
            </a:r>
            <a:r>
              <a:rPr lang="nl-NL" sz="2800" b="1" dirty="0">
                <a:solidFill>
                  <a:schemeClr val="tx1"/>
                </a:solidFill>
                <a:cs typeface="Calibri"/>
              </a:rPr>
              <a:t> </a:t>
            </a:r>
          </a:p>
          <a:p>
            <a:pPr marL="0" indent="0" algn="ctr">
              <a:buNone/>
            </a:pPr>
            <a:r>
              <a:rPr lang="nl-NL" sz="2800" dirty="0">
                <a:hlinkClick r:id="rId3"/>
              </a:rPr>
              <a:t>Aanmelden - Stad College</a:t>
            </a:r>
            <a:endParaRPr lang="nl-NL" sz="2800" dirty="0"/>
          </a:p>
          <a:p>
            <a:pPr marL="0" indent="0" algn="ctr">
              <a:buNone/>
            </a:pPr>
            <a:endParaRPr lang="nl-NL" sz="2800" dirty="0"/>
          </a:p>
          <a:p>
            <a:pPr marL="0" indent="0" algn="ctr">
              <a:buNone/>
            </a:pPr>
            <a:r>
              <a:rPr lang="nl-NL" sz="2800" dirty="0"/>
              <a:t>Voor specifieke vragen kunt contact opnemen </a:t>
            </a:r>
          </a:p>
          <a:p>
            <a:pPr marL="0" indent="0" algn="ctr">
              <a:buNone/>
            </a:pPr>
            <a:r>
              <a:rPr lang="nl-NL" sz="2800" dirty="0"/>
              <a:t>met onze zorgcoördinator mw. </a:t>
            </a:r>
            <a:r>
              <a:rPr lang="nl-NL" sz="2800"/>
              <a:t>? </a:t>
            </a:r>
            <a:r>
              <a:rPr lang="nl-NL" sz="2800" dirty="0">
                <a:hlinkClick r:id="rId4"/>
              </a:rPr>
              <a:t>stadcollege@hetbaken.nl</a:t>
            </a:r>
            <a:endParaRPr lang="nl-NL" sz="28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69536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D90992-1517-0958-DABC-438CFA542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b="1" dirty="0"/>
              <a:t>Programma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FB6602-1CCC-7F7F-6A61-55703FA2A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6899189" cy="3559252"/>
          </a:xfrm>
        </p:spPr>
        <p:txBody>
          <a:bodyPr anchor="t">
            <a:normAutofit fontScale="92500" lnSpcReduction="20000"/>
          </a:bodyPr>
          <a:lstStyle/>
          <a:p>
            <a:pPr lvl="1"/>
            <a:r>
              <a:rPr lang="nl-NL" sz="3200" dirty="0">
                <a:cs typeface="Calibri"/>
              </a:rPr>
              <a:t>Voorstellen </a:t>
            </a:r>
            <a:endParaRPr lang="nl-NL" sz="2800" dirty="0">
              <a:cs typeface="Calibri"/>
            </a:endParaRPr>
          </a:p>
          <a:p>
            <a:pPr marL="457200" lvl="1" indent="0">
              <a:buNone/>
            </a:pPr>
            <a:endParaRPr lang="nl-NL" sz="3200" dirty="0">
              <a:solidFill>
                <a:schemeClr val="tx1"/>
              </a:solidFill>
              <a:cs typeface="Calibri"/>
            </a:endParaRPr>
          </a:p>
          <a:p>
            <a:pPr lvl="1"/>
            <a:r>
              <a:rPr lang="nl-NL" sz="3200" dirty="0">
                <a:solidFill>
                  <a:schemeClr val="tx1"/>
                </a:solidFill>
                <a:cs typeface="Calibri"/>
              </a:rPr>
              <a:t>Presentatie </a:t>
            </a:r>
            <a:endParaRPr lang="nl-NL" sz="3200" dirty="0">
              <a:cs typeface="Calibri"/>
            </a:endParaRPr>
          </a:p>
          <a:p>
            <a:pPr lvl="1"/>
            <a:endParaRPr lang="nl-NL" sz="3200" dirty="0">
              <a:solidFill>
                <a:schemeClr val="tx1"/>
              </a:solidFill>
              <a:cs typeface="Calibri"/>
            </a:endParaRPr>
          </a:p>
          <a:p>
            <a:pPr lvl="1"/>
            <a:r>
              <a:rPr lang="nl-NL" sz="3200" dirty="0">
                <a:cs typeface="Calibri"/>
              </a:rPr>
              <a:t>Naar de beroepsvloeren</a:t>
            </a:r>
            <a:endParaRPr lang="nl-NL" sz="3200" dirty="0">
              <a:solidFill>
                <a:schemeClr val="tx1"/>
              </a:solidFill>
              <a:cs typeface="Calibri"/>
            </a:endParaRPr>
          </a:p>
          <a:p>
            <a:pPr lvl="1"/>
            <a:endParaRPr lang="nl-NL" sz="3200" dirty="0">
              <a:cs typeface="Calibri"/>
            </a:endParaRPr>
          </a:p>
          <a:p>
            <a:pPr lvl="1"/>
            <a:r>
              <a:rPr lang="nl-NL" sz="3200" dirty="0">
                <a:cs typeface="Calibri"/>
              </a:rPr>
              <a:t>Vragen </a:t>
            </a:r>
          </a:p>
          <a:p>
            <a:pPr lvl="1"/>
            <a:endParaRPr lang="nl-NL" sz="3200" dirty="0">
              <a:solidFill>
                <a:schemeClr val="tx1"/>
              </a:solidFill>
              <a:cs typeface="Calibri"/>
            </a:endParaRPr>
          </a:p>
          <a:p>
            <a:pPr lvl="1"/>
            <a:r>
              <a:rPr lang="nl-NL" sz="3200" dirty="0">
                <a:solidFill>
                  <a:schemeClr val="tx1"/>
                </a:solidFill>
                <a:cs typeface="Calibri"/>
              </a:rPr>
              <a:t>Afsluiting</a:t>
            </a:r>
          </a:p>
          <a:p>
            <a:endParaRPr lang="nl-NL" sz="1800" dirty="0"/>
          </a:p>
        </p:txBody>
      </p:sp>
      <p:sp>
        <p:nvSpPr>
          <p:cNvPr id="31" name="Freeform: Shape 24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Freeform: Shape 26">
            <a:extLst>
              <a:ext uri="{FF2B5EF4-FFF2-40B4-BE49-F238E27FC236}">
                <a16:creationId xmlns:a16="http://schemas.microsoft.com/office/drawing/2014/main" id="{52AC6D7F-F068-4E11-BB06-F601D89BB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344C7CE-997F-2730-B328-48744ECCAE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057" y="758837"/>
            <a:ext cx="3796790" cy="356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5661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D90992-1517-0958-DABC-438CFA542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b="1" dirty="0"/>
              <a:t>VAKCOLLEGE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FB6602-1CCC-7F7F-6A61-55703FA2A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7"/>
            <a:ext cx="5314543" cy="3907773"/>
          </a:xfrm>
        </p:spPr>
        <p:txBody>
          <a:bodyPr anchor="t">
            <a:normAutofit fontScale="77500" lnSpcReduction="2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nl-NL" sz="3200" dirty="0">
                <a:solidFill>
                  <a:schemeClr val="tx1"/>
                </a:solidFill>
              </a:rPr>
              <a:t>Werken met je hoofd, hart en handen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nl-NL" sz="3200" dirty="0">
              <a:solidFill>
                <a:schemeClr val="tx1"/>
              </a:solidFill>
            </a:endParaRPr>
          </a:p>
          <a:p>
            <a:pPr lvl="1"/>
            <a:r>
              <a:rPr lang="nl-NL" sz="3200" dirty="0">
                <a:solidFill>
                  <a:schemeClr val="tx1"/>
                </a:solidFill>
              </a:rPr>
              <a:t>Avo lessen in theorielokalen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nl-NL" sz="32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3200" dirty="0">
                <a:solidFill>
                  <a:schemeClr val="tx1"/>
                </a:solidFill>
              </a:rPr>
              <a:t>Beroepsgerichte lessen op de praktijkvloeren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nl-NL" sz="32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3200" dirty="0">
                <a:solidFill>
                  <a:schemeClr val="tx1"/>
                </a:solidFill>
              </a:rPr>
              <a:t>Aanleren passende beroepshouding</a:t>
            </a:r>
            <a:endParaRPr lang="nl-NL" sz="3200" dirty="0">
              <a:solidFill>
                <a:schemeClr val="tx1"/>
              </a:solidFill>
              <a:cs typeface="Calibri"/>
            </a:endParaRPr>
          </a:p>
          <a:p>
            <a:pPr marL="457200" lvl="1" indent="0">
              <a:buNone/>
            </a:pPr>
            <a:endParaRPr lang="nl-NL" sz="32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3200" dirty="0">
                <a:solidFill>
                  <a:schemeClr val="tx1"/>
                </a:solidFill>
              </a:rPr>
              <a:t>Stage </a:t>
            </a:r>
            <a:r>
              <a:rPr lang="nl-NL" sz="2300" dirty="0">
                <a:solidFill>
                  <a:schemeClr val="tx1"/>
                </a:solidFill>
              </a:rPr>
              <a:t>(vb. </a:t>
            </a:r>
            <a:r>
              <a:rPr lang="nl-NL" sz="2300" dirty="0">
                <a:solidFill>
                  <a:schemeClr val="tx1"/>
                </a:solidFill>
                <a:cs typeface="Calibri"/>
              </a:rPr>
              <a:t>Bliksemstage (leerjaar 1 + 2)</a:t>
            </a:r>
            <a:endParaRPr lang="nl-NL" sz="2300" dirty="0"/>
          </a:p>
          <a:p>
            <a:pPr lvl="1">
              <a:buFont typeface="Arial" panose="020B0604020202020204" pitchFamily="34" charset="0"/>
              <a:buChar char="•"/>
            </a:pPr>
            <a:endParaRPr lang="nl-NL" sz="1800" dirty="0">
              <a:cs typeface="Calibri"/>
            </a:endParaRPr>
          </a:p>
          <a:p>
            <a:pPr lvl="1" indent="0">
              <a:buNone/>
            </a:pPr>
            <a:endParaRPr lang="nl-NL" sz="1800" dirty="0">
              <a:cs typeface="Calibri"/>
            </a:endParaRPr>
          </a:p>
          <a:p>
            <a:endParaRPr lang="nl-NL" sz="180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52AC6D7F-F068-4E11-BB06-F601D89BB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344C7CE-997F-2730-B328-48744ECCAE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057" y="758837"/>
            <a:ext cx="3796790" cy="356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4806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D90992-1517-0958-DABC-438CFA542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b="1" dirty="0"/>
              <a:t>Niveaus 2024-2025</a:t>
            </a:r>
            <a:br>
              <a:rPr lang="nl-NL" b="1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FB6602-1CCC-7F7F-6A61-55703FA2A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7"/>
            <a:ext cx="5609220" cy="4141238"/>
          </a:xfrm>
        </p:spPr>
        <p:txBody>
          <a:bodyPr anchor="t">
            <a:normAutofit/>
          </a:bodyPr>
          <a:lstStyle/>
          <a:p>
            <a:pPr marL="742950" lvl="1" indent="0">
              <a:buNone/>
            </a:pPr>
            <a:r>
              <a:rPr lang="nl-NL" sz="1800" b="1" dirty="0">
                <a:cs typeface="Calibri"/>
              </a:rPr>
              <a:t>VMBO-BB</a:t>
            </a:r>
            <a:r>
              <a:rPr lang="nl-NL" sz="1800" dirty="0">
                <a:cs typeface="Calibri"/>
              </a:rPr>
              <a:t>: basis beroepsgerichte leerweg </a:t>
            </a:r>
          </a:p>
          <a:p>
            <a:pPr marL="742950" lvl="1" indent="0">
              <a:buNone/>
            </a:pPr>
            <a:r>
              <a:rPr lang="nl-NL" sz="1200" dirty="0">
                <a:cs typeface="Calibri"/>
              </a:rPr>
              <a:t>-&gt; MBO niveau 2</a:t>
            </a:r>
          </a:p>
          <a:p>
            <a:pPr marL="742950" lvl="1" indent="0">
              <a:buNone/>
            </a:pPr>
            <a:endParaRPr lang="nl-NL" sz="1800" dirty="0">
              <a:cs typeface="Calibri"/>
            </a:endParaRPr>
          </a:p>
          <a:p>
            <a:pPr marL="742950" lvl="1" indent="0">
              <a:buNone/>
            </a:pPr>
            <a:r>
              <a:rPr lang="nl-NL" sz="1800" b="1" dirty="0">
                <a:cs typeface="Calibri"/>
              </a:rPr>
              <a:t>VMBO-KB</a:t>
            </a:r>
            <a:r>
              <a:rPr lang="nl-NL" sz="1800" dirty="0">
                <a:cs typeface="Calibri"/>
              </a:rPr>
              <a:t>: kader beroepsgerichte leerweg </a:t>
            </a:r>
          </a:p>
          <a:p>
            <a:pPr marL="742950" lvl="1" indent="0">
              <a:buNone/>
            </a:pPr>
            <a:r>
              <a:rPr lang="nl-NL" sz="1200" dirty="0">
                <a:cs typeface="Calibri"/>
              </a:rPr>
              <a:t>-&gt; MBO niveau 3</a:t>
            </a:r>
            <a:endParaRPr lang="nl-NL" sz="1200" dirty="0"/>
          </a:p>
          <a:p>
            <a:pPr marL="742950" lvl="1" indent="0">
              <a:buNone/>
            </a:pPr>
            <a:endParaRPr lang="nl-NL" sz="1800" dirty="0">
              <a:cs typeface="Calibri"/>
            </a:endParaRPr>
          </a:p>
          <a:p>
            <a:pPr marL="742950" lvl="1" indent="0">
              <a:buNone/>
            </a:pPr>
            <a:r>
              <a:rPr lang="nl-NL" sz="1800" b="1" dirty="0">
                <a:cs typeface="Calibri"/>
              </a:rPr>
              <a:t>VMBO-GL</a:t>
            </a:r>
            <a:r>
              <a:rPr lang="nl-NL" sz="1800" dirty="0">
                <a:cs typeface="Calibri"/>
              </a:rPr>
              <a:t>: gemengde leerweg (= TL/Mavo) </a:t>
            </a:r>
          </a:p>
          <a:p>
            <a:pPr marL="742950" lvl="1" indent="0">
              <a:buNone/>
            </a:pPr>
            <a:r>
              <a:rPr lang="nl-NL" sz="1200" dirty="0">
                <a:cs typeface="Calibri"/>
              </a:rPr>
              <a:t>-&gt; MBO niveau 4</a:t>
            </a:r>
          </a:p>
          <a:p>
            <a:pPr marL="742950" lvl="1" indent="0">
              <a:buNone/>
            </a:pPr>
            <a:endParaRPr lang="nl-NL" sz="1800" dirty="0">
              <a:cs typeface="Calibri"/>
            </a:endParaRPr>
          </a:p>
          <a:p>
            <a:pPr marL="742950" lvl="1" indent="0">
              <a:buNone/>
            </a:pPr>
            <a:r>
              <a:rPr lang="nl-NL" sz="1800" b="1" dirty="0">
                <a:cs typeface="Calibri"/>
              </a:rPr>
              <a:t>Vakhavo</a:t>
            </a:r>
            <a:r>
              <a:rPr lang="nl-NL" sz="1800" dirty="0">
                <a:cs typeface="Calibri"/>
              </a:rPr>
              <a:t>: Hoger algemeen voortgezet onderwijs</a:t>
            </a:r>
          </a:p>
          <a:p>
            <a:pPr marL="742950" lvl="1" indent="0">
              <a:buNone/>
            </a:pPr>
            <a:r>
              <a:rPr lang="nl-NL" sz="1200" dirty="0">
                <a:cs typeface="Calibri"/>
              </a:rPr>
              <a:t> -&gt; MBO niveau 4 of HBO</a:t>
            </a:r>
          </a:p>
          <a:p>
            <a:pPr marL="742950" lvl="1" indent="0">
              <a:buNone/>
            </a:pPr>
            <a:endParaRPr lang="nl-NL" sz="1800" dirty="0">
              <a:cs typeface="Calibri"/>
            </a:endParaRPr>
          </a:p>
          <a:p>
            <a:pPr lvl="1" indent="0">
              <a:buNone/>
            </a:pPr>
            <a:endParaRPr lang="nl-NL" sz="1800" dirty="0">
              <a:cs typeface="Calibri"/>
            </a:endParaRPr>
          </a:p>
          <a:p>
            <a:endParaRPr lang="nl-NL" sz="180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52AC6D7F-F068-4E11-BB06-F601D89BB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344C7CE-997F-2730-B328-48744ECCAE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4057" y="758837"/>
            <a:ext cx="3796790" cy="356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3479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D90992-1517-0958-DABC-438CFA542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b="1" dirty="0"/>
              <a:t>AVO vakken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FB6602-1CCC-7F7F-6A61-55703FA2A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7"/>
            <a:ext cx="5314543" cy="4278801"/>
          </a:xfrm>
        </p:spPr>
        <p:txBody>
          <a:bodyPr anchor="t">
            <a:normAutofit fontScale="55000" lnSpcReduction="20000"/>
          </a:bodyPr>
          <a:lstStyle/>
          <a:p>
            <a:pPr marL="0" indent="0">
              <a:buNone/>
            </a:pPr>
            <a:r>
              <a:rPr lang="nl-NL" sz="3600" b="1" dirty="0">
                <a:solidFill>
                  <a:schemeClr val="tx1"/>
                </a:solidFill>
              </a:rPr>
              <a:t>Algemeen vormend onderwijs</a:t>
            </a:r>
          </a:p>
          <a:p>
            <a:pPr marL="0" indent="0">
              <a:buNone/>
            </a:pPr>
            <a:endParaRPr lang="nl-NL" sz="3600" b="1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3200" dirty="0">
                <a:solidFill>
                  <a:schemeClr val="tx1"/>
                </a:solidFill>
              </a:rPr>
              <a:t>Leerjaar 1: verplicht basisvakken</a:t>
            </a:r>
          </a:p>
          <a:p>
            <a:pPr lvl="2"/>
            <a:r>
              <a:rPr lang="nl-NL" sz="2200" dirty="0">
                <a:solidFill>
                  <a:schemeClr val="tx1"/>
                </a:solidFill>
              </a:rPr>
              <a:t>Kernvakken alle niveaus: Nederlands, Engels, Spaans (alleen voor Havo </a:t>
            </a:r>
            <a:r>
              <a:rPr lang="nl-NL" sz="2200" dirty="0" err="1">
                <a:solidFill>
                  <a:schemeClr val="tx1"/>
                </a:solidFill>
              </a:rPr>
              <a:t>lln</a:t>
            </a:r>
            <a:r>
              <a:rPr lang="nl-NL" sz="2200" dirty="0">
                <a:solidFill>
                  <a:schemeClr val="tx1"/>
                </a:solidFill>
              </a:rPr>
              <a:t>), wiskunde, </a:t>
            </a:r>
            <a:r>
              <a:rPr lang="nl-NL" sz="2200" dirty="0"/>
              <a:t>n</a:t>
            </a:r>
            <a:r>
              <a:rPr lang="nl-NL" sz="2200" dirty="0">
                <a:solidFill>
                  <a:schemeClr val="tx1"/>
                </a:solidFill>
              </a:rPr>
              <a:t>atuurkunde, biologie, mens &amp; maatschappij (M&amp;M), LEF (levensbeschouwing, ethiek en filosofie), Kunst &amp; cultuur, LO (lichamelijke oefening)</a:t>
            </a:r>
          </a:p>
          <a:p>
            <a:pPr lvl="2"/>
            <a:endParaRPr lang="nl-NL" sz="20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3200" dirty="0">
                <a:solidFill>
                  <a:schemeClr val="tx1"/>
                </a:solidFill>
              </a:rPr>
              <a:t>Leerjaar 2: verplichte keuzevakken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sz="3300" dirty="0">
                <a:solidFill>
                  <a:schemeClr val="tx1"/>
                </a:solidFill>
              </a:rPr>
              <a:t>bij profiel </a:t>
            </a:r>
          </a:p>
          <a:p>
            <a:pPr lvl="2"/>
            <a:r>
              <a:rPr lang="nl-NL" sz="2200" dirty="0"/>
              <a:t>Wiskunde		: MVI, T&amp;MV, Z&amp;W</a:t>
            </a:r>
            <a:endParaRPr lang="nl-NL" sz="2200" dirty="0">
              <a:cs typeface="Calibri"/>
            </a:endParaRPr>
          </a:p>
          <a:p>
            <a:pPr lvl="2"/>
            <a:r>
              <a:rPr lang="nl-NL" sz="2200" dirty="0"/>
              <a:t>Natuurkunde 	: MVI, T&amp;MV</a:t>
            </a:r>
            <a:endParaRPr lang="nl-NL" sz="2200" dirty="0">
              <a:solidFill>
                <a:schemeClr val="tx1"/>
              </a:solidFill>
            </a:endParaRPr>
          </a:p>
          <a:p>
            <a:pPr lvl="2"/>
            <a:r>
              <a:rPr lang="nl-NL" sz="2200" dirty="0">
                <a:solidFill>
                  <a:schemeClr val="tx1"/>
                </a:solidFill>
              </a:rPr>
              <a:t>Biologie 		: Z&amp;W</a:t>
            </a:r>
          </a:p>
          <a:p>
            <a:pPr marL="914400" lvl="2" indent="0">
              <a:buNone/>
            </a:pPr>
            <a:endParaRPr lang="nl-NL" sz="20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3200" dirty="0"/>
              <a:t>Leerjaar 3: verplichte examenvakken</a:t>
            </a:r>
            <a:endParaRPr lang="nl-NL" sz="3200" dirty="0">
              <a:cs typeface="Calibri"/>
            </a:endParaRPr>
          </a:p>
          <a:p>
            <a:pPr lvl="2"/>
            <a:r>
              <a:rPr lang="nl-NL" sz="2200" dirty="0">
                <a:solidFill>
                  <a:schemeClr val="tx1"/>
                </a:solidFill>
              </a:rPr>
              <a:t>Maatschappijleer en KCKV</a:t>
            </a:r>
          </a:p>
          <a:p>
            <a:pPr marL="457200" lvl="1" indent="0">
              <a:buNone/>
            </a:pPr>
            <a:endParaRPr lang="nl-NL" sz="32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3200" dirty="0"/>
              <a:t>Leerjaar 4: verplichte keuzevakken</a:t>
            </a:r>
            <a:endParaRPr lang="nl-NL" sz="3200" dirty="0">
              <a:cs typeface="Calibri"/>
            </a:endParaRPr>
          </a:p>
          <a:p>
            <a:pPr lvl="2"/>
            <a:r>
              <a:rPr lang="nl-NL" sz="2200" dirty="0"/>
              <a:t>Volledige afsluiting profiel</a:t>
            </a:r>
          </a:p>
          <a:p>
            <a:pPr lvl="2"/>
            <a:r>
              <a:rPr lang="nl-NL" sz="2200" dirty="0"/>
              <a:t>Centraal schriftelijk en praktijk examen (CSPE) </a:t>
            </a:r>
            <a:r>
              <a:rPr lang="nl-NL" sz="2200" dirty="0" err="1"/>
              <a:t>profielvak</a:t>
            </a:r>
            <a:endParaRPr lang="nl-NL" sz="2200" dirty="0"/>
          </a:p>
          <a:p>
            <a:pPr lvl="2"/>
            <a:r>
              <a:rPr lang="nl-NL" sz="2200" dirty="0">
                <a:solidFill>
                  <a:schemeClr val="tx1"/>
                </a:solidFill>
              </a:rPr>
              <a:t>Centraal schriftelijk examen (CSE)</a:t>
            </a:r>
          </a:p>
          <a:p>
            <a:pPr lvl="2"/>
            <a:endParaRPr lang="nl-NL" dirty="0"/>
          </a:p>
          <a:p>
            <a:pPr lvl="2"/>
            <a:endParaRPr lang="nl-NL" sz="2800" dirty="0">
              <a:solidFill>
                <a:schemeClr val="tx1"/>
              </a:solidFill>
            </a:endParaRPr>
          </a:p>
          <a:p>
            <a:pPr lvl="1" indent="0">
              <a:buNone/>
            </a:pPr>
            <a:endParaRPr lang="nl-NL" sz="1800" dirty="0">
              <a:cs typeface="Calibri"/>
            </a:endParaRPr>
          </a:p>
          <a:p>
            <a:endParaRPr lang="nl-NL" sz="1800" dirty="0"/>
          </a:p>
        </p:txBody>
      </p:sp>
      <p:sp>
        <p:nvSpPr>
          <p:cNvPr id="31" name="Freeform: Shape 24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Freeform: Shape 26">
            <a:extLst>
              <a:ext uri="{FF2B5EF4-FFF2-40B4-BE49-F238E27FC236}">
                <a16:creationId xmlns:a16="http://schemas.microsoft.com/office/drawing/2014/main" id="{52AC6D7F-F068-4E11-BB06-F601D89BB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344C7CE-997F-2730-B328-48744ECCAE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057" y="758837"/>
            <a:ext cx="3796790" cy="356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1374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D90992-1517-0958-DABC-438CFA542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b="1"/>
              <a:t>PROFIELEN</a:t>
            </a:r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FB6602-1CCC-7F7F-6A61-55703FA2A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3375920"/>
          </a:xfrm>
        </p:spPr>
        <p:txBody>
          <a:bodyPr anchor="t">
            <a:normAutofit/>
          </a:bodyPr>
          <a:lstStyle/>
          <a:p>
            <a:pPr marL="457200" lvl="1" indent="0">
              <a:buNone/>
            </a:pPr>
            <a:r>
              <a:rPr lang="nl-NL" sz="1800" b="1" dirty="0">
                <a:cs typeface="Calibri"/>
              </a:rPr>
              <a:t>Techniek &amp; Modern Vakmanschap (T&amp;MV)</a:t>
            </a:r>
          </a:p>
          <a:p>
            <a:pPr lvl="2"/>
            <a:r>
              <a:rPr lang="nl-NL" sz="1800" dirty="0">
                <a:cs typeface="Calibri"/>
              </a:rPr>
              <a:t>Bouwen, wonen, interieur</a:t>
            </a:r>
          </a:p>
          <a:p>
            <a:pPr lvl="2"/>
            <a:r>
              <a:rPr lang="nl-NL" sz="1800" dirty="0">
                <a:cs typeface="Calibri"/>
              </a:rPr>
              <a:t>Produceren, installeren &amp; energie </a:t>
            </a:r>
            <a:endParaRPr lang="nl-NL" sz="1800" dirty="0"/>
          </a:p>
          <a:p>
            <a:pPr marL="457200" lvl="1" indent="0">
              <a:buNone/>
            </a:pPr>
            <a:endParaRPr lang="nl-NL" sz="1800" dirty="0"/>
          </a:p>
          <a:p>
            <a:pPr marL="457200" lvl="1" indent="0">
              <a:buNone/>
            </a:pPr>
            <a:r>
              <a:rPr lang="nl-NL" sz="1800" b="1" dirty="0"/>
              <a:t>Zorg &amp; Welzijn (Z&amp;W)</a:t>
            </a:r>
            <a:endParaRPr lang="nl-NL" sz="1800" b="1" dirty="0">
              <a:cs typeface="Calibri"/>
            </a:endParaRPr>
          </a:p>
          <a:p>
            <a:pPr lvl="2"/>
            <a:r>
              <a:rPr lang="nl-NL" sz="1800" dirty="0">
                <a:cs typeface="Calibri"/>
              </a:rPr>
              <a:t>Zorg, uiterlijke verzorging, horeca en dienstverlening</a:t>
            </a:r>
          </a:p>
          <a:p>
            <a:pPr marL="457200" lvl="1" indent="0">
              <a:buNone/>
            </a:pPr>
            <a:endParaRPr lang="nl-NL" sz="1800" dirty="0"/>
          </a:p>
          <a:p>
            <a:pPr marL="457200" lvl="1" indent="0">
              <a:buNone/>
            </a:pPr>
            <a:r>
              <a:rPr lang="nl-NL" sz="1800" b="1" dirty="0"/>
              <a:t>Media vormgeving</a:t>
            </a:r>
            <a:r>
              <a:rPr lang="nl-NL" sz="1800" b="1" dirty="0">
                <a:cs typeface="Calibri"/>
              </a:rPr>
              <a:t> en ICT (MVI)</a:t>
            </a:r>
            <a:endParaRPr lang="nl-NL" sz="1800" b="1" dirty="0"/>
          </a:p>
          <a:p>
            <a:pPr lvl="2"/>
            <a:r>
              <a:rPr lang="nl-NL" sz="1800" dirty="0"/>
              <a:t>Game, apps, drones, design</a:t>
            </a:r>
            <a:r>
              <a:rPr lang="nl-NL" sz="1800" dirty="0">
                <a:cs typeface="Calibri"/>
              </a:rPr>
              <a:t>, digitale beveiliging, ICT beheer</a:t>
            </a:r>
          </a:p>
          <a:p>
            <a:pPr lvl="2"/>
            <a:endParaRPr lang="nl-NL" sz="1800" dirty="0">
              <a:cs typeface="Calibri"/>
            </a:endParaRPr>
          </a:p>
          <a:p>
            <a:pPr lvl="1" indent="0">
              <a:buNone/>
            </a:pPr>
            <a:endParaRPr lang="nl-NL" sz="1800" dirty="0">
              <a:cs typeface="Calibri"/>
            </a:endParaRPr>
          </a:p>
          <a:p>
            <a:endParaRPr lang="nl-NL" sz="1800" dirty="0"/>
          </a:p>
        </p:txBody>
      </p:sp>
      <p:sp>
        <p:nvSpPr>
          <p:cNvPr id="31" name="Freeform: Shape 24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Freeform: Shape 26">
            <a:extLst>
              <a:ext uri="{FF2B5EF4-FFF2-40B4-BE49-F238E27FC236}">
                <a16:creationId xmlns:a16="http://schemas.microsoft.com/office/drawing/2014/main" id="{52AC6D7F-F068-4E11-BB06-F601D89BB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344C7CE-997F-2730-B328-48744ECCAE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057" y="758837"/>
            <a:ext cx="3796790" cy="356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9107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D90992-1517-0958-DABC-438CFA542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b="1" dirty="0"/>
              <a:t>PROFIELEN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FB6602-1CCC-7F7F-6A61-55703FA2A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3375920"/>
          </a:xfrm>
        </p:spPr>
        <p:txBody>
          <a:bodyPr anchor="t">
            <a:normAutofit lnSpcReduction="10000"/>
          </a:bodyPr>
          <a:lstStyle/>
          <a:p>
            <a:pPr marL="457200" lvl="1" indent="0">
              <a:buNone/>
            </a:pPr>
            <a:r>
              <a:rPr lang="nl-NL" sz="1800" b="1" dirty="0">
                <a:solidFill>
                  <a:schemeClr val="tx1"/>
                </a:solidFill>
                <a:cs typeface="Calibri"/>
              </a:rPr>
              <a:t>Leerjaar 1</a:t>
            </a:r>
            <a:endParaRPr lang="nl-NL" sz="1800" b="1" dirty="0">
              <a:cs typeface="Calibri"/>
            </a:endParaRPr>
          </a:p>
          <a:p>
            <a:pPr lvl="2"/>
            <a:r>
              <a:rPr lang="nl-NL" sz="1400" dirty="0">
                <a:solidFill>
                  <a:schemeClr val="tx1"/>
                </a:solidFill>
                <a:cs typeface="Calibri"/>
              </a:rPr>
              <a:t>kennismaking alle profielen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nl-NL" sz="1800" dirty="0">
              <a:solidFill>
                <a:schemeClr val="tx1"/>
              </a:solidFill>
              <a:cs typeface="Calibri"/>
            </a:endParaRPr>
          </a:p>
          <a:p>
            <a:pPr marL="457200" lvl="1" indent="0">
              <a:buNone/>
            </a:pPr>
            <a:r>
              <a:rPr lang="nl-NL" sz="1800" b="1" dirty="0">
                <a:solidFill>
                  <a:schemeClr val="tx1"/>
                </a:solidFill>
                <a:cs typeface="Calibri"/>
              </a:rPr>
              <a:t>Leerjaar 2</a:t>
            </a:r>
          </a:p>
          <a:p>
            <a:pPr lvl="2"/>
            <a:r>
              <a:rPr lang="nl-NL" sz="1400" dirty="0">
                <a:solidFill>
                  <a:schemeClr val="tx1"/>
                </a:solidFill>
                <a:cs typeface="Calibri"/>
              </a:rPr>
              <a:t>start gekozen profiel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nl-NL" sz="1800" dirty="0">
              <a:solidFill>
                <a:schemeClr val="tx1"/>
              </a:solidFill>
              <a:cs typeface="Calibri"/>
            </a:endParaRPr>
          </a:p>
          <a:p>
            <a:pPr marL="457200" lvl="1" indent="0">
              <a:buNone/>
            </a:pPr>
            <a:r>
              <a:rPr lang="nl-NL" sz="1800" b="1" dirty="0">
                <a:solidFill>
                  <a:schemeClr val="tx1"/>
                </a:solidFill>
                <a:cs typeface="Calibri"/>
              </a:rPr>
              <a:t>Leerjaar 3</a:t>
            </a:r>
          </a:p>
          <a:p>
            <a:pPr lvl="2"/>
            <a:r>
              <a:rPr lang="nl-NL" sz="1400" dirty="0">
                <a:cs typeface="Calibri"/>
              </a:rPr>
              <a:t>vervolg gekozen profiel</a:t>
            </a:r>
            <a:endParaRPr lang="nl-NL" sz="1400" dirty="0">
              <a:solidFill>
                <a:schemeClr val="tx1"/>
              </a:solidFill>
              <a:cs typeface="Calibri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nl-NL" sz="1800" dirty="0">
              <a:solidFill>
                <a:schemeClr val="tx1"/>
              </a:solidFill>
              <a:cs typeface="Calibri"/>
            </a:endParaRPr>
          </a:p>
          <a:p>
            <a:pPr marL="457200" lvl="1" indent="0">
              <a:buNone/>
            </a:pPr>
            <a:r>
              <a:rPr lang="nl-NL" sz="1800" b="1" dirty="0">
                <a:solidFill>
                  <a:schemeClr val="tx1"/>
                </a:solidFill>
                <a:cs typeface="Calibri"/>
              </a:rPr>
              <a:t>Leerjaar 4</a:t>
            </a:r>
          </a:p>
          <a:p>
            <a:pPr lvl="2"/>
            <a:r>
              <a:rPr lang="nl-NL" sz="1400" dirty="0">
                <a:cs typeface="Calibri"/>
              </a:rPr>
              <a:t>p</a:t>
            </a:r>
            <a:r>
              <a:rPr lang="nl-NL" sz="1400" dirty="0">
                <a:solidFill>
                  <a:schemeClr val="tx1"/>
                </a:solidFill>
                <a:cs typeface="Calibri"/>
              </a:rPr>
              <a:t>raktijkexamen </a:t>
            </a:r>
            <a:r>
              <a:rPr lang="nl-NL" sz="1400" dirty="0" err="1">
                <a:solidFill>
                  <a:schemeClr val="tx1"/>
                </a:solidFill>
                <a:cs typeface="Calibri"/>
              </a:rPr>
              <a:t>profielvak</a:t>
            </a:r>
            <a:r>
              <a:rPr lang="nl-NL" sz="1400" dirty="0">
                <a:solidFill>
                  <a:schemeClr val="tx1"/>
                </a:solidFill>
                <a:cs typeface="Calibri"/>
              </a:rPr>
              <a:t> (CSPE)</a:t>
            </a:r>
          </a:p>
          <a:p>
            <a:pPr lvl="2"/>
            <a:r>
              <a:rPr lang="nl-NL" sz="1400" dirty="0">
                <a:solidFill>
                  <a:schemeClr val="tx1"/>
                </a:solidFill>
                <a:cs typeface="Calibri"/>
              </a:rPr>
              <a:t>keuzemodule afsluiten &amp; centraal examen AVO</a:t>
            </a:r>
          </a:p>
          <a:p>
            <a:pPr marL="914400" lvl="2" indent="0">
              <a:buNone/>
            </a:pPr>
            <a:endParaRPr lang="nl-NL" sz="1400" dirty="0">
              <a:solidFill>
                <a:schemeClr val="tx1"/>
              </a:solidFill>
              <a:cs typeface="Calibri"/>
            </a:endParaRPr>
          </a:p>
          <a:p>
            <a:pPr lvl="1" indent="0">
              <a:buNone/>
            </a:pPr>
            <a:endParaRPr lang="nl-NL" sz="1800" dirty="0">
              <a:cs typeface="Calibri"/>
            </a:endParaRPr>
          </a:p>
          <a:p>
            <a:endParaRPr lang="nl-NL" sz="1800" dirty="0"/>
          </a:p>
        </p:txBody>
      </p:sp>
      <p:sp>
        <p:nvSpPr>
          <p:cNvPr id="31" name="Freeform: Shape 24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Freeform: Shape 26">
            <a:extLst>
              <a:ext uri="{FF2B5EF4-FFF2-40B4-BE49-F238E27FC236}">
                <a16:creationId xmlns:a16="http://schemas.microsoft.com/office/drawing/2014/main" id="{52AC6D7F-F068-4E11-BB06-F601D89BB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344C7CE-997F-2730-B328-48744ECCAE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057" y="758837"/>
            <a:ext cx="3796790" cy="356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6226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D90992-1517-0958-DABC-438CFA542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b="1" dirty="0"/>
              <a:t>Organisatiestructuur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FB6602-1CCC-7F7F-6A61-55703FA2A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457" y="2242853"/>
            <a:ext cx="5314543" cy="3375920"/>
          </a:xfrm>
        </p:spPr>
        <p:txBody>
          <a:bodyPr anchor="t">
            <a:normAutofit/>
          </a:bodyPr>
          <a:lstStyle/>
          <a:p>
            <a:pPr marL="457200" lvl="1" indent="0">
              <a:buNone/>
            </a:pPr>
            <a:endParaRPr lang="nl-NL" sz="3200" dirty="0">
              <a:solidFill>
                <a:schemeClr val="tx1"/>
              </a:solidFill>
              <a:cs typeface="Calibri"/>
            </a:endParaRPr>
          </a:p>
          <a:p>
            <a:endParaRPr lang="nl-NL" sz="1800" dirty="0"/>
          </a:p>
        </p:txBody>
      </p:sp>
      <p:sp>
        <p:nvSpPr>
          <p:cNvPr id="31" name="Freeform: Shape 24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Freeform: Shape 26">
            <a:extLst>
              <a:ext uri="{FF2B5EF4-FFF2-40B4-BE49-F238E27FC236}">
                <a16:creationId xmlns:a16="http://schemas.microsoft.com/office/drawing/2014/main" id="{52AC6D7F-F068-4E11-BB06-F601D89BB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344C7CE-997F-2730-B328-48744ECCAE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4057" y="758837"/>
            <a:ext cx="3796790" cy="3565120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35D32170-C199-D0DB-BF08-4F825133C201}"/>
              </a:ext>
            </a:extLst>
          </p:cNvPr>
          <p:cNvSpPr txBox="1"/>
          <p:nvPr/>
        </p:nvSpPr>
        <p:spPr>
          <a:xfrm>
            <a:off x="781457" y="2128888"/>
            <a:ext cx="519921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nl-NL" sz="2400" dirty="0"/>
              <a:t>Kernteams verantwoordelijk voor onderwijs en welbevinden van een vaste groep leerlingen.</a:t>
            </a:r>
          </a:p>
          <a:p>
            <a:endParaRPr lang="nl-NL" sz="2400" dirty="0"/>
          </a:p>
          <a:p>
            <a:r>
              <a:rPr lang="nl-NL" sz="2400" dirty="0"/>
              <a:t>Kernteams: </a:t>
            </a:r>
          </a:p>
          <a:p>
            <a:pPr marL="342900" indent="-342900">
              <a:buFontTx/>
              <a:buChar char="-"/>
            </a:pPr>
            <a:r>
              <a:rPr lang="nl-NL" sz="2400" dirty="0"/>
              <a:t>BK leerjaar 1</a:t>
            </a:r>
          </a:p>
          <a:p>
            <a:pPr marL="342900" indent="-342900">
              <a:buFontTx/>
              <a:buChar char="-"/>
            </a:pPr>
            <a:r>
              <a:rPr lang="nl-NL" sz="2400" dirty="0"/>
              <a:t>GL havo leerjaar 1 t/m 4</a:t>
            </a:r>
          </a:p>
          <a:p>
            <a:pPr marL="342900" indent="-342900">
              <a:buFontTx/>
              <a:buChar char="-"/>
            </a:pPr>
            <a:r>
              <a:rPr lang="nl-NL" sz="2400" dirty="0"/>
              <a:t>T&amp;MV leerjaar 2 t/m 4</a:t>
            </a:r>
          </a:p>
          <a:p>
            <a:pPr marL="342900" indent="-342900">
              <a:buFontTx/>
              <a:buChar char="-"/>
            </a:pPr>
            <a:r>
              <a:rPr lang="nl-NL" sz="2400" dirty="0"/>
              <a:t>MVI</a:t>
            </a:r>
          </a:p>
          <a:p>
            <a:pPr marL="342900" indent="-342900">
              <a:buFontTx/>
              <a:buChar char="-"/>
            </a:pPr>
            <a:r>
              <a:rPr lang="nl-NL" sz="2400" dirty="0"/>
              <a:t>ZW</a:t>
            </a:r>
          </a:p>
          <a:p>
            <a:pPr marL="342900" indent="-342900">
              <a:buFontTx/>
              <a:buChar char="-"/>
            </a:pPr>
            <a:endParaRPr lang="nl-NL" sz="2400" dirty="0"/>
          </a:p>
          <a:p>
            <a:pPr marL="342900" indent="-342900">
              <a:buFontTx/>
              <a:buChar char="-"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7753694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D90992-1517-0958-DABC-438CFA542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b="1" dirty="0"/>
              <a:t>MENTOR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FB6602-1CCC-7F7F-6A61-55703FA2A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4121782"/>
          </a:xfrm>
        </p:spPr>
        <p:txBody>
          <a:bodyPr anchor="t">
            <a:normAutofit fontScale="77500" lnSpcReduction="20000"/>
          </a:bodyPr>
          <a:lstStyle/>
          <a:p>
            <a:r>
              <a:rPr lang="nl-NL" dirty="0">
                <a:solidFill>
                  <a:schemeClr val="tx1"/>
                </a:solidFill>
              </a:rPr>
              <a:t>Eerste aanspreekpunt leerlingen en ouders</a:t>
            </a:r>
          </a:p>
          <a:p>
            <a:pPr lvl="2"/>
            <a:r>
              <a:rPr lang="nl-NL" sz="1700" dirty="0">
                <a:solidFill>
                  <a:schemeClr val="tx1"/>
                </a:solidFill>
              </a:rPr>
              <a:t>2 mentoruren, informatievoorziening, monitoren verzuim, portfoliogesprekken ouders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>
                <a:solidFill>
                  <a:schemeClr val="tx1"/>
                </a:solidFill>
              </a:rPr>
              <a:t>Pedagogische ontwikkeling volgen</a:t>
            </a:r>
          </a:p>
          <a:p>
            <a:pPr lvl="2"/>
            <a:r>
              <a:rPr lang="nl-NL" sz="1700" dirty="0">
                <a:solidFill>
                  <a:schemeClr val="tx1"/>
                </a:solidFill>
              </a:rPr>
              <a:t>groepsvorming; observeren van leerlingen op sociaal-emotioneel gebied</a:t>
            </a:r>
          </a:p>
          <a:p>
            <a:pPr lvl="2"/>
            <a:r>
              <a:rPr lang="nl-NL" sz="1700" dirty="0">
                <a:solidFill>
                  <a:schemeClr val="tx1"/>
                </a:solidFill>
              </a:rPr>
              <a:t>bemiddelaar tussen leerlingen onderling en docenten en leerlingen </a:t>
            </a:r>
          </a:p>
          <a:p>
            <a:pPr lvl="2"/>
            <a:r>
              <a:rPr lang="nl-NL" sz="1700" dirty="0">
                <a:solidFill>
                  <a:schemeClr val="tx1"/>
                </a:solidFill>
              </a:rPr>
              <a:t>signalerende rol richting het expertiseteam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>
                <a:solidFill>
                  <a:schemeClr val="tx1"/>
                </a:solidFill>
              </a:rPr>
              <a:t>Didactische ontwikkeling volgen</a:t>
            </a:r>
          </a:p>
          <a:p>
            <a:pPr lvl="2"/>
            <a:r>
              <a:rPr lang="nl-NL" sz="1500" dirty="0">
                <a:solidFill>
                  <a:schemeClr val="tx1"/>
                </a:solidFill>
              </a:rPr>
              <a:t>onderwijsontwikkeling volgen en leerlingen begeleiden/coachen</a:t>
            </a:r>
          </a:p>
          <a:p>
            <a:pPr lvl="2"/>
            <a:r>
              <a:rPr lang="nl-NL" sz="1500" dirty="0">
                <a:solidFill>
                  <a:schemeClr val="tx1"/>
                </a:solidFill>
              </a:rPr>
              <a:t>monitoren van deadlines en cijfers</a:t>
            </a:r>
          </a:p>
          <a:p>
            <a:pPr lvl="2"/>
            <a:r>
              <a:rPr lang="nl-NL" sz="1500" dirty="0">
                <a:solidFill>
                  <a:schemeClr val="tx1"/>
                </a:solidFill>
              </a:rPr>
              <a:t>coaching en ondersteuning bij profielkeuze</a:t>
            </a:r>
            <a:endParaRPr lang="nl-NL" sz="1500" dirty="0">
              <a:cs typeface="Calibri"/>
            </a:endParaRPr>
          </a:p>
          <a:p>
            <a:endParaRPr lang="nl-NL" sz="1800" dirty="0"/>
          </a:p>
        </p:txBody>
      </p:sp>
      <p:sp>
        <p:nvSpPr>
          <p:cNvPr id="31" name="Freeform: Shape 24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Freeform: Shape 26">
            <a:extLst>
              <a:ext uri="{FF2B5EF4-FFF2-40B4-BE49-F238E27FC236}">
                <a16:creationId xmlns:a16="http://schemas.microsoft.com/office/drawing/2014/main" id="{52AC6D7F-F068-4E11-BB06-F601D89BB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344C7CE-997F-2730-B328-48744ECCAE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4057" y="758837"/>
            <a:ext cx="3796790" cy="356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2094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0779FB8CD804459FE2721FC2CBDECD" ma:contentTypeVersion="15" ma:contentTypeDescription="Een nieuw document maken." ma:contentTypeScope="" ma:versionID="63e13efcc7ed0bc4c18c6edda6fac5c5">
  <xsd:schema xmlns:xsd="http://www.w3.org/2001/XMLSchema" xmlns:xs="http://www.w3.org/2001/XMLSchema" xmlns:p="http://schemas.microsoft.com/office/2006/metadata/properties" xmlns:ns3="4ea97bf6-88a1-4126-a36a-d60205782ce7" xmlns:ns4="ccca89c0-1448-4993-84a6-8d3d48b7762e" targetNamespace="http://schemas.microsoft.com/office/2006/metadata/properties" ma:root="true" ma:fieldsID="5989987c4df1bdce5c8de25242395906" ns3:_="" ns4:_="">
    <xsd:import namespace="4ea97bf6-88a1-4126-a36a-d60205782ce7"/>
    <xsd:import namespace="ccca89c0-1448-4993-84a6-8d3d48b7762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a97bf6-88a1-4126-a36a-d60205782c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89c0-1448-4993-84a6-8d3d48b7762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ea97bf6-88a1-4126-a36a-d60205782ce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D01BAD6-B470-41E5-888A-E6B3A21BAC0F}">
  <ds:schemaRefs>
    <ds:schemaRef ds:uri="4ea97bf6-88a1-4126-a36a-d60205782ce7"/>
    <ds:schemaRef ds:uri="ccca89c0-1448-4993-84a6-8d3d48b7762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F2B471FB-7E28-45C0-B461-CD3008DA6955}">
  <ds:schemaRefs>
    <ds:schemaRef ds:uri="4ea97bf6-88a1-4126-a36a-d60205782ce7"/>
    <ds:schemaRef ds:uri="ccca89c0-1448-4993-84a6-8d3d48b7762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FA94997-7D40-45CC-BBB7-637F1FD91D0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887</Words>
  <Application>Microsoft Macintosh PowerPoint</Application>
  <PresentationFormat>Breedbeeld</PresentationFormat>
  <Paragraphs>210</Paragraphs>
  <Slides>18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Kantoorthema</vt:lpstr>
      <vt:lpstr>PowerPoint-presentatie</vt:lpstr>
      <vt:lpstr>Programma</vt:lpstr>
      <vt:lpstr>VAKCOLLEGE</vt:lpstr>
      <vt:lpstr>Niveaus 2024-2025 </vt:lpstr>
      <vt:lpstr>AVO vakken</vt:lpstr>
      <vt:lpstr>PROFIELEN</vt:lpstr>
      <vt:lpstr>PROFIELEN</vt:lpstr>
      <vt:lpstr>Organisatiestructuur</vt:lpstr>
      <vt:lpstr>MENTOR</vt:lpstr>
      <vt:lpstr>Educatief partnerschap</vt:lpstr>
      <vt:lpstr>Schoolafspraken o.a.</vt:lpstr>
      <vt:lpstr>Ondersteuning</vt:lpstr>
      <vt:lpstr>Organisatorische zaken</vt:lpstr>
      <vt:lpstr>Belangrijke data</vt:lpstr>
      <vt:lpstr>Inschrijven?</vt:lpstr>
      <vt:lpstr>Heeft u vragen?</vt:lpstr>
      <vt:lpstr>Einde presentatie. U bent nu welkom op de beroepsvloeren</vt:lpstr>
      <vt:lpstr>Belangrijke data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Ruth Julen</dc:creator>
  <cp:lastModifiedBy>Dennis de Knijff</cp:lastModifiedBy>
  <cp:revision>9</cp:revision>
  <dcterms:created xsi:type="dcterms:W3CDTF">2022-09-21T07:35:14Z</dcterms:created>
  <dcterms:modified xsi:type="dcterms:W3CDTF">2023-11-07T17:27:39Z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0x010100A20779FB8CD804459FE2721FC2CBDECD</vt:lpwstr>
  </property>
</Properties>
</file>