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4" r:id="rId6"/>
    <p:sldId id="259" r:id="rId7"/>
    <p:sldId id="258" r:id="rId8"/>
    <p:sldId id="270" r:id="rId9"/>
    <p:sldId id="260" r:id="rId10"/>
    <p:sldId id="269" r:id="rId11"/>
    <p:sldId id="267" r:id="rId12"/>
    <p:sldId id="261" r:id="rId13"/>
    <p:sldId id="268" r:id="rId14"/>
    <p:sldId id="272" r:id="rId15"/>
    <p:sldId id="262" r:id="rId16"/>
    <p:sldId id="271" r:id="rId17"/>
    <p:sldId id="263" r:id="rId18"/>
    <p:sldId id="265" r:id="rId19"/>
    <p:sldId id="266" r:id="rId20"/>
    <p:sldId id="273" r:id="rId21"/>
    <p:sldId id="274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00573-44AC-0040-B5BE-D95889F9A3CA}" v="854" dt="2023-11-06T12:42:55.902"/>
    <p1510:client id="{F205B7BB-B944-898F-6B68-C9D1F4E4AD6A}" v="50" dt="2023-11-06T12:49:31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7" autoAdjust="0"/>
    <p:restoredTop sz="94753"/>
  </p:normalViewPr>
  <p:slideViewPr>
    <p:cSldViewPr snapToGrid="0">
      <p:cViewPr varScale="1">
        <p:scale>
          <a:sx n="106" d="100"/>
          <a:sy n="106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9840-D494-4635-8180-2A775AA5C824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0545D-2A5B-43FE-9B3C-4B1AA2C7D0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66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29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</a:rPr>
              <a:t>Beroepsgerichte lessen op de praktijkvloeren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</a:rPr>
              <a:t>Leerjaar 1: 6 uur per week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</a:rPr>
              <a:t>Leerjaar 2 – 4: 12 uur per week voor BB/KB en 6 uur per week voor GL/Havo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4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</a:rPr>
              <a:t>Leerjaar 1: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</a:rPr>
              <a:t>Nederlands, Engels, Spaans (alleen voor Havo lln), wiskunde, </a:t>
            </a:r>
            <a:r>
              <a:rPr lang="nl-NL" sz="1200" dirty="0"/>
              <a:t>n</a:t>
            </a:r>
            <a:r>
              <a:rPr lang="nl-NL" sz="1200" dirty="0">
                <a:solidFill>
                  <a:schemeClr val="tx1"/>
                </a:solidFill>
              </a:rPr>
              <a:t>atuurkunde, biologie, mens &amp; maatschappij (M&amp;M), LEF (levensbeschouwing, ethiek en filosofie), Kunst &amp; cultuur, LO (lichamelijke oefening)</a:t>
            </a:r>
            <a:br>
              <a:rPr lang="nl-NL" sz="1200" dirty="0">
                <a:solidFill>
                  <a:schemeClr val="tx1"/>
                </a:solidFill>
              </a:rPr>
            </a:br>
            <a:r>
              <a:rPr lang="nl-NL" sz="1200" dirty="0">
                <a:solidFill>
                  <a:schemeClr val="tx1"/>
                </a:solidFill>
              </a:rPr>
              <a:t>T&amp;MV Techniek en modern Vakmanschap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73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Lassen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09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schemeClr val="tx1"/>
                </a:solidFill>
                <a:cs typeface="Calibri"/>
              </a:rPr>
              <a:t>Leerjaar 1: kennismaking alle profielen d.m.v. Discovery Lab en lessen op de beroepsvloeren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67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tx1"/>
                </a:solidFill>
                <a:cs typeface="Calibri"/>
              </a:rPr>
              <a:t>PBS: vergelijkbaar met de Kanjertraining op de basisschool</a:t>
            </a:r>
          </a:p>
          <a:p>
            <a:endParaRPr lang="nl-NL" dirty="0">
              <a:solidFill>
                <a:schemeClr val="tx1"/>
              </a:solidFill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397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SOM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leermiddelen, absentie, cijfers, huiswerk, communicatie</a:t>
            </a:r>
          </a:p>
          <a:p>
            <a:r>
              <a:rPr lang="nl-NL" dirty="0">
                <a:cs typeface="Calibri"/>
              </a:rPr>
              <a:t>Zermelo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roosters leerlingen en docenten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Expertise</a:t>
            </a:r>
            <a:r>
              <a:rPr lang="nl-NL" dirty="0">
                <a:solidFill>
                  <a:schemeClr val="tx1"/>
                </a:solidFill>
                <a:cs typeface="Calibri"/>
              </a:rPr>
              <a:t> team: zorgcoördinator/orthopedagoog ter ondersteuning en begeleiding mentor en vakdocenten, leerlingbegeleiders, 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Passend Onderwijs Almere </a:t>
            </a:r>
            <a:r>
              <a:rPr lang="nl-NL" dirty="0">
                <a:solidFill>
                  <a:schemeClr val="tx1"/>
                </a:solidFill>
                <a:cs typeface="Calibri"/>
              </a:rPr>
              <a:t>(POA): ondersteuning en begeleiding Expertiseteam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endParaRPr lang="nl-NL" dirty="0">
              <a:solidFill>
                <a:schemeClr val="tx1"/>
              </a:solidFill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347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SOM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leermiddelen, absentie, cijfers, huiswerk, communicatie</a:t>
            </a:r>
          </a:p>
          <a:p>
            <a:r>
              <a:rPr lang="nl-NL" dirty="0">
                <a:cs typeface="Calibri"/>
              </a:rPr>
              <a:t>Zermelo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roosters leerlingen en docenten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Expertise</a:t>
            </a:r>
            <a:r>
              <a:rPr lang="nl-NL" dirty="0">
                <a:solidFill>
                  <a:schemeClr val="tx1"/>
                </a:solidFill>
                <a:cs typeface="Calibri"/>
              </a:rPr>
              <a:t> team: zorgcoördinator/orthopedagoog ter ondersteuning en begeleiding mentor en vakdocenten, leerlingbegeleiders, 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cs typeface="Calibri"/>
              </a:rPr>
              <a:t>Passend Onderwijs Almere </a:t>
            </a:r>
            <a:r>
              <a:rPr lang="nl-NL" dirty="0">
                <a:solidFill>
                  <a:schemeClr val="tx1"/>
                </a:solidFill>
                <a:cs typeface="Calibri"/>
              </a:rPr>
              <a:t>(POA): ondersteuning en begeleiding Expertiseteam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endParaRPr lang="nl-NL" dirty="0">
              <a:solidFill>
                <a:schemeClr val="tx1"/>
              </a:solidFill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0545D-2A5B-43FE-9B3C-4B1AA2C7D0C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36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0CD514-4257-B6CB-A744-9A3311810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363086-BFC7-DE72-D9EB-358F42E83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E6A2F5-C04B-A9F4-728A-A5DE8313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4B52E3-54B5-A101-4F78-30B3C53E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CB368C-9264-37D5-83CA-3673C5A7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7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5DFCA-B840-33F9-571A-034EA956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963C69-BA6A-1CBF-2B67-B1173493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B7C598-D090-26C1-734C-0232F7A3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DC7398-71C1-8148-B5F6-3030E3A4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56538B-D225-0566-B127-5619551D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46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D002C1-ED6A-DFEC-5D97-08F37E914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41E115-4F17-F2A2-90EE-D6F04FAB0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B49A9-B908-1F08-576C-3AEA4016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D86173-9AB7-EED8-35BC-E3318300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287856-5992-6B5A-AC79-5E08821C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78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7D8B2-0890-B2DD-4B32-ADCD403F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595436-E57C-9225-E893-F7A6A5C9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A25533-E0AF-1992-5B80-37873739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FD5FD3-BAA0-6BDE-B7DA-E5FAB61F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4B4486-E35F-8071-6707-0EC76311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0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10C7C-E715-271E-1576-2BE4B8C2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8475D9-3E2E-CE43-51C6-91E1CF235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003A87-D1B5-CDB8-A190-AFA82257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D8CA5A-F5A5-4669-0999-AC6CBAA3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F8191A-E418-B05A-B01E-9A9DDBE6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0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FC4FF-1F59-CA77-C12C-47BDFEBB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F455C0-E411-4F1E-9AE3-13D2E5363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50CE29-A7F8-F554-8E02-AFA3148B2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6E72DF-9C5B-0231-7A44-05D059C7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B0A48D-F217-C990-E017-E1026FEE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20B68A-3E86-6002-7802-8C63D4DE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34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4F057-E2ED-0A40-9339-C09EC7F4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66B59F-C6DE-32BC-F7BF-8EA6CA455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5EAC27-0B3E-1CC7-82FE-15FFECAF5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0F4F60-ACB4-7773-70E6-26759CD5B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ACF1F8-9091-9618-ADE8-529B0D24A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404A6D9-07C4-6129-56B5-0367E4504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8A41D7-D695-9F8C-321B-801AA7C9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1EAD880-5AF6-F3D1-E487-ED75B70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64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6DF6F-E774-068D-93DE-31FFE376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B8DFCA-338C-8CDB-F610-EE49829A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6940A4-35C3-CED5-37F4-1936D573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1E79257-9170-1D37-89E0-B17E16F3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37D633-EFF1-B3B0-C4EE-970C033D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74F6035-BE32-E6E9-04BC-455B0836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F2CA9C-B4B8-0989-5A9D-2B3B9CE3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75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4FA68-792B-3BDA-CA65-B6E38696C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72B8F2-73E7-7CB3-F13C-70C656B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8333FC-F293-040F-DD8E-F76B15876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AB222C-FE0B-D6F0-6959-623D96CD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03BAEF-8CED-CCB0-161B-B482F499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0583EE-4E6D-C00A-AE2B-E831406B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61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AF459-0A16-860B-9A85-BAB6787B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E532E55-48AC-0DCD-15C7-1CF35A4C9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790A3D-999A-868C-C0E8-0AEB2D404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D563D5-270D-F983-B8E3-9557D73B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FE36E5-EFE5-88F7-38BF-70262BAB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62C1A6-D8F2-F990-469A-776EFC04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29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9B0F3B-66F0-EAC9-3BAF-BD8766641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7C4AF0-EA1A-70B8-0F23-745477F6B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C68A1F-D160-BC12-81F4-50E1DC22B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F07BA-27C6-444D-9774-5459CA91DDA8}" type="datetimeFigureOut">
              <a:rPr lang="nl-NL" smtClean="0"/>
              <a:t>07-11-2023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A05D5F-019A-9781-0250-18E0ADB04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40474F-6445-04FD-88D8-8BD2CA5EE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DA0B-6C7A-40F7-8144-775B14ACF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65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kiesjeschoolinalmere.nl/regulering-leerlingenstro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dcollege@hetbaken.n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dcollege.nl/aanmelde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dcollege@hetbaken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F61C04-05C0-C87F-4A14-2DE502067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200400"/>
            <a:ext cx="3405378" cy="2402732"/>
          </a:xfrm>
        </p:spPr>
        <p:txBody>
          <a:bodyPr anchor="b">
            <a:normAutofit/>
          </a:bodyPr>
          <a:lstStyle/>
          <a:p>
            <a:pPr algn="l"/>
            <a:endParaRPr lang="nl-NL" sz="1900" b="1" dirty="0"/>
          </a:p>
          <a:p>
            <a:pPr algn="l"/>
            <a:endParaRPr lang="nl-NL" sz="1900" b="1" dirty="0"/>
          </a:p>
          <a:p>
            <a:pPr algn="l"/>
            <a:r>
              <a:rPr lang="nl-NL" sz="5800" b="1" dirty="0"/>
              <a:t>WELKOM</a:t>
            </a:r>
          </a:p>
          <a:p>
            <a:pPr algn="l"/>
            <a:r>
              <a:rPr lang="nl-NL" sz="1900" dirty="0"/>
              <a:t> </a:t>
            </a:r>
          </a:p>
          <a:p>
            <a:pPr algn="l"/>
            <a:endParaRPr lang="nl-NL" sz="19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3EAF339-3602-3B45-4B19-7759DDFB0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781" y="1408534"/>
            <a:ext cx="5702113" cy="91233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A31C87B-ACE5-9B44-A51F-5D6CC4984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047" y="3601309"/>
            <a:ext cx="2773846" cy="261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07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03325"/>
            <a:ext cx="5476987" cy="1325563"/>
          </a:xfrm>
        </p:spPr>
        <p:txBody>
          <a:bodyPr>
            <a:normAutofit/>
          </a:bodyPr>
          <a:lstStyle/>
          <a:p>
            <a:r>
              <a:rPr lang="nl-NL" dirty="0"/>
              <a:t>Educatief partnerschap</a:t>
            </a:r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D91847C-629E-578E-2739-A7D3F0ECA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3505" y="3455054"/>
            <a:ext cx="1511939" cy="102421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BFD67E0-D4BA-E43D-E15F-F7C8D3C319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243" y="2940862"/>
            <a:ext cx="1140051" cy="53649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8147E5D-AA06-08D9-C584-39AE5881E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2709" y="4192619"/>
            <a:ext cx="1060796" cy="53649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EBC1AE1-A1F8-E4D5-6379-214053803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771" y="4192619"/>
            <a:ext cx="99983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28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Schoolafspraken o.a.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3775657"/>
          </a:xfrm>
        </p:spPr>
        <p:txBody>
          <a:bodyPr anchor="t">
            <a:normAutofit fontScale="77500" lnSpcReduction="20000"/>
          </a:bodyPr>
          <a:lstStyle/>
          <a:p>
            <a:r>
              <a:rPr lang="nl-NL" dirty="0" err="1"/>
              <a:t>Positive</a:t>
            </a:r>
            <a:r>
              <a:rPr lang="nl-NL" dirty="0"/>
              <a:t> </a:t>
            </a:r>
            <a:r>
              <a:rPr lang="nl-NL" dirty="0" err="1"/>
              <a:t>Behaviour</a:t>
            </a:r>
            <a:r>
              <a:rPr lang="nl-NL" dirty="0"/>
              <a:t> Support (PBS)</a:t>
            </a:r>
          </a:p>
          <a:p>
            <a:pPr lvl="1"/>
            <a:r>
              <a:rPr lang="nl-NL" dirty="0"/>
              <a:t>Veiligheid</a:t>
            </a:r>
          </a:p>
          <a:p>
            <a:pPr lvl="1"/>
            <a:r>
              <a:rPr lang="nl-NL" dirty="0"/>
              <a:t>Plezier</a:t>
            </a:r>
          </a:p>
          <a:p>
            <a:pPr lvl="1"/>
            <a:r>
              <a:rPr lang="nl-NL" dirty="0"/>
              <a:t>Trots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Jassen en petten in de locker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Telefoongebruik alleen toegestaan in de aula. </a:t>
            </a:r>
            <a:br>
              <a:rPr lang="nl-NL" dirty="0">
                <a:cs typeface="Calibri"/>
              </a:rPr>
            </a:br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Leerjaar 1 in de pauze en bij tussenuren op school</a:t>
            </a:r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46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Ondersteuning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609220" cy="3775657"/>
          </a:xfrm>
        </p:spPr>
        <p:txBody>
          <a:bodyPr anchor="t">
            <a:normAutofit fontScale="32500" lnSpcReduction="20000"/>
          </a:bodyPr>
          <a:lstStyle/>
          <a:p>
            <a:pPr marL="0" indent="0">
              <a:buNone/>
            </a:pPr>
            <a:r>
              <a:rPr lang="nl-NL" sz="7400" dirty="0"/>
              <a:t>OOP team</a:t>
            </a:r>
          </a:p>
          <a:p>
            <a:pPr lvl="1"/>
            <a:r>
              <a:rPr lang="nl-NL" sz="4400" dirty="0"/>
              <a:t>Pedagogisch coördinator</a:t>
            </a:r>
          </a:p>
          <a:p>
            <a:pPr lvl="1"/>
            <a:r>
              <a:rPr lang="nl-NL" sz="4400" dirty="0"/>
              <a:t>Conciërges</a:t>
            </a:r>
          </a:p>
          <a:p>
            <a:pPr lvl="1"/>
            <a:r>
              <a:rPr lang="nl-NL" sz="4400" dirty="0"/>
              <a:t>Receptie</a:t>
            </a:r>
          </a:p>
          <a:p>
            <a:pPr marL="457200" lvl="1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nl-NL" sz="7400" dirty="0"/>
              <a:t>Expertiseteam</a:t>
            </a:r>
            <a:endParaRPr lang="nl-NL" sz="7400" dirty="0">
              <a:solidFill>
                <a:schemeClr val="tx1"/>
              </a:solidFill>
            </a:endParaRPr>
          </a:p>
          <a:p>
            <a:pPr lvl="1"/>
            <a:r>
              <a:rPr lang="nl-NL" sz="4400" dirty="0">
                <a:solidFill>
                  <a:schemeClr val="tx1"/>
                </a:solidFill>
                <a:cs typeface="Calibri"/>
              </a:rPr>
              <a:t>zorgcoördinator/orthopedagoog ter ondersteuning en begeleiding mentor en vakdocenten, leerlingbegeleiders, RT </a:t>
            </a:r>
          </a:p>
          <a:p>
            <a:pPr marL="457200" lvl="1" indent="0">
              <a:buNone/>
            </a:pPr>
            <a:endParaRPr lang="nl-NL" sz="4400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r>
              <a:rPr lang="nl-NL" sz="7400" dirty="0">
                <a:cs typeface="Calibri"/>
              </a:rPr>
              <a:t>Samenwerking externen</a:t>
            </a:r>
          </a:p>
          <a:p>
            <a:pPr lvl="1"/>
            <a:r>
              <a:rPr lang="nl-NL" sz="4400" dirty="0">
                <a:cs typeface="Calibri"/>
              </a:rPr>
              <a:t>Passend Onderwijs Almere </a:t>
            </a:r>
          </a:p>
          <a:p>
            <a:pPr lvl="1"/>
            <a:r>
              <a:rPr lang="nl-NL" sz="4400" dirty="0">
                <a:cs typeface="Calibri"/>
              </a:rPr>
              <a:t>Weekend Academie, </a:t>
            </a:r>
            <a:r>
              <a:rPr lang="nl-NL" sz="4400" dirty="0" err="1">
                <a:cs typeface="Calibri"/>
              </a:rPr>
              <a:t>Playing</a:t>
            </a:r>
            <a:r>
              <a:rPr lang="nl-NL" sz="4400" dirty="0">
                <a:cs typeface="Calibri"/>
              </a:rPr>
              <a:t> </a:t>
            </a:r>
            <a:r>
              <a:rPr lang="nl-NL" sz="4400" dirty="0" err="1">
                <a:cs typeface="Calibri"/>
              </a:rPr>
              <a:t>for</a:t>
            </a:r>
            <a:r>
              <a:rPr lang="nl-NL" sz="4400" dirty="0">
                <a:cs typeface="Calibri"/>
              </a:rPr>
              <a:t> Succes, </a:t>
            </a:r>
            <a:r>
              <a:rPr lang="nl-NL" sz="4400" dirty="0" err="1">
                <a:cs typeface="Calibri"/>
              </a:rPr>
              <a:t>Youth</a:t>
            </a:r>
            <a:r>
              <a:rPr lang="nl-NL" sz="4400" dirty="0">
                <a:cs typeface="Calibri"/>
              </a:rPr>
              <a:t> </a:t>
            </a:r>
            <a:r>
              <a:rPr lang="nl-NL" sz="4400" dirty="0" err="1">
                <a:cs typeface="Calibri"/>
              </a:rPr>
              <a:t>for</a:t>
            </a:r>
            <a:r>
              <a:rPr lang="nl-NL" sz="4400" dirty="0">
                <a:cs typeface="Calibri"/>
              </a:rPr>
              <a:t> </a:t>
            </a:r>
            <a:r>
              <a:rPr lang="nl-NL" sz="4400" dirty="0" err="1">
                <a:cs typeface="Calibri"/>
              </a:rPr>
              <a:t>Christ</a:t>
            </a:r>
            <a:endParaRPr lang="nl-NL" sz="4400" dirty="0">
              <a:cs typeface="Calibri"/>
            </a:endParaRPr>
          </a:p>
          <a:p>
            <a:pPr lvl="1"/>
            <a:endParaRPr lang="nl-NL" sz="14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82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Organisatorische zaken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 fontScale="77500" lnSpcReduction="20000"/>
          </a:bodyPr>
          <a:lstStyle/>
          <a:p>
            <a:r>
              <a:rPr lang="nl-NL" dirty="0"/>
              <a:t>Schoolpas (tevens lockerpas)</a:t>
            </a:r>
          </a:p>
          <a:p>
            <a:endParaRPr lang="nl-NL" dirty="0"/>
          </a:p>
          <a:p>
            <a:r>
              <a:rPr lang="nl-NL" dirty="0"/>
              <a:t>D</a:t>
            </a:r>
            <a:r>
              <a:rPr lang="nl-NL" dirty="0">
                <a:solidFill>
                  <a:schemeClr val="tx1"/>
                </a:solidFill>
              </a:rPr>
              <a:t>igitaal onderwijs, maar ook schriftelijk en praktisch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cs typeface="Calibri"/>
              </a:rPr>
              <a:t>SOM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leermiddelen, absentie, cijfers, huiswerk, communicatie</a:t>
            </a:r>
          </a:p>
          <a:p>
            <a:endParaRPr lang="nl-NL" dirty="0">
              <a:solidFill>
                <a:schemeClr val="tx1"/>
              </a:solidFill>
              <a:cs typeface="Calibri"/>
            </a:endParaRPr>
          </a:p>
          <a:p>
            <a:r>
              <a:rPr lang="nl-NL" dirty="0">
                <a:cs typeface="Calibri"/>
              </a:rPr>
              <a:t>Zermelo</a:t>
            </a:r>
            <a:r>
              <a:rPr lang="nl-NL" dirty="0">
                <a:solidFill>
                  <a:schemeClr val="tx1"/>
                </a:solidFill>
                <a:cs typeface="Calibri"/>
              </a:rPr>
              <a:t>: roosters leerlingen en docenten</a:t>
            </a:r>
          </a:p>
          <a:p>
            <a:r>
              <a:rPr lang="nl-NL" dirty="0">
                <a:cs typeface="Calibri"/>
              </a:rPr>
              <a:t>ICT helpdesk</a:t>
            </a:r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17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Belangrijke data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4170421"/>
          </a:xfrm>
        </p:spPr>
        <p:txBody>
          <a:bodyPr anchor="t">
            <a:normAutofit lnSpcReduction="10000"/>
          </a:bodyPr>
          <a:lstStyle/>
          <a:p>
            <a:pPr marL="457200" lvl="1" indent="0">
              <a:buNone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3500" dirty="0">
                <a:solidFill>
                  <a:schemeClr val="tx1"/>
                </a:solidFill>
                <a:cs typeface="Calibri"/>
              </a:rPr>
              <a:t>Expeditiemiddag</a:t>
            </a: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Woensdag 29 november 202</a:t>
            </a:r>
            <a:r>
              <a:rPr lang="nl-NL" sz="2100" dirty="0">
                <a:cs typeface="Calibri"/>
              </a:rPr>
              <a:t>3</a:t>
            </a:r>
            <a:endParaRPr lang="nl-NL" sz="2100" dirty="0">
              <a:solidFill>
                <a:schemeClr val="tx1"/>
              </a:solidFill>
              <a:cs typeface="Calibri"/>
            </a:endParaRP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Woensdag 7 februari 2024</a:t>
            </a: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Tijd: 14:30 – 16:30 uur </a:t>
            </a:r>
          </a:p>
          <a:p>
            <a:pPr lvl="2"/>
            <a:r>
              <a:rPr lang="nl-NL" sz="2100" dirty="0">
                <a:cs typeface="Calibri"/>
              </a:rPr>
              <a:t>Wie: leerlingen</a:t>
            </a:r>
            <a:endParaRPr lang="nl-NL" sz="2100" dirty="0">
              <a:solidFill>
                <a:schemeClr val="tx1"/>
              </a:solidFill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3500" dirty="0">
                <a:solidFill>
                  <a:schemeClr val="tx1"/>
                </a:solidFill>
                <a:cs typeface="Calibri"/>
              </a:rPr>
              <a:t>Open dag </a:t>
            </a:r>
          </a:p>
          <a:p>
            <a:pPr lvl="2"/>
            <a:r>
              <a:rPr lang="nl-NL" dirty="0">
                <a:solidFill>
                  <a:schemeClr val="tx1"/>
                </a:solidFill>
                <a:cs typeface="Calibri"/>
              </a:rPr>
              <a:t>Woensdag 17 januari 2023</a:t>
            </a:r>
          </a:p>
          <a:p>
            <a:pPr lvl="2"/>
            <a:r>
              <a:rPr lang="nl-NL" dirty="0">
                <a:cs typeface="Calibri"/>
              </a:rPr>
              <a:t>Tijd: 16:00 – 20:00 uur </a:t>
            </a:r>
          </a:p>
          <a:p>
            <a:pPr lvl="2"/>
            <a:r>
              <a:rPr lang="nl-NL" dirty="0">
                <a:solidFill>
                  <a:schemeClr val="tx1"/>
                </a:solidFill>
                <a:cs typeface="Calibri"/>
              </a:rPr>
              <a:t>Wie: ouders &amp; leerlingen</a:t>
            </a: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75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/>
              <a:t>Inschrijven?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68" y="2279018"/>
            <a:ext cx="5609220" cy="3995322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nl-NL" sz="3600" dirty="0">
                <a:cs typeface="Calibri"/>
              </a:rPr>
              <a:t>Via </a:t>
            </a:r>
            <a:r>
              <a:rPr lang="nl-NL" sz="3600" dirty="0" err="1">
                <a:cs typeface="Calibri"/>
              </a:rPr>
              <a:t>digidoor</a:t>
            </a:r>
            <a:r>
              <a:rPr lang="nl-NL" sz="3600" dirty="0">
                <a:cs typeface="Calibri"/>
              </a:rPr>
              <a:t> </a:t>
            </a:r>
            <a:endParaRPr lang="nl-NL" sz="2000" dirty="0">
              <a:cs typeface="Calibri"/>
            </a:endParaRPr>
          </a:p>
          <a:p>
            <a:pPr marL="0" indent="0" algn="ctr">
              <a:buNone/>
            </a:pPr>
            <a:r>
              <a:rPr lang="nl-NL" sz="2400" dirty="0">
                <a:ea typeface="+mn-lt"/>
                <a:cs typeface="+mn-lt"/>
                <a:hlinkClick r:id="rId2"/>
              </a:rPr>
              <a:t>https://www.kiesjeschoolinalmere.nl/regulering-leerlingenstroom</a:t>
            </a:r>
            <a:endParaRPr lang="nl-NL" sz="2400" dirty="0">
              <a:cs typeface="Calibri"/>
            </a:endParaRPr>
          </a:p>
          <a:p>
            <a:pPr marL="0" indent="0" algn="ctr">
              <a:buNone/>
            </a:pPr>
            <a:r>
              <a:rPr lang="nl-NL" sz="3600" dirty="0"/>
              <a:t>Zie de website van </a:t>
            </a:r>
          </a:p>
          <a:p>
            <a:pPr marL="0" indent="0" algn="ctr">
              <a:buNone/>
            </a:pPr>
            <a:endParaRPr lang="nl-NL" sz="3600" dirty="0"/>
          </a:p>
          <a:p>
            <a:pPr marL="0" indent="0" algn="ctr">
              <a:buNone/>
            </a:pPr>
            <a:r>
              <a:rPr lang="nl-NL" sz="2600" dirty="0"/>
              <a:t>Week 25 maart tot en met 31 maart</a:t>
            </a:r>
            <a:endParaRPr lang="nl-NL" sz="36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  <p:pic>
        <p:nvPicPr>
          <p:cNvPr id="5" name="Afbeelding 4" descr="Kiesjeschoolinalmere.nl">
            <a:extLst>
              <a:ext uri="{FF2B5EF4-FFF2-40B4-BE49-F238E27FC236}">
                <a16:creationId xmlns:a16="http://schemas.microsoft.com/office/drawing/2014/main" id="{A46B7359-793D-80CF-60BE-ED298982D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252" y="4280852"/>
            <a:ext cx="5226755" cy="37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3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Heeft u vragen?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AE701EB-D4A8-09B2-8F65-21009D2B2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912" y="2895600"/>
            <a:ext cx="2143125" cy="2143125"/>
          </a:xfrm>
          <a:prstGeom prst="rect">
            <a:avLst/>
          </a:prstGeom>
        </p:spPr>
      </p:pic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0BD13-F53A-071D-A0FD-64DAC870AA68}"/>
              </a:ext>
            </a:extLst>
          </p:cNvPr>
          <p:cNvSpPr txBox="1"/>
          <p:nvPr/>
        </p:nvSpPr>
        <p:spPr>
          <a:xfrm>
            <a:off x="0" y="5654938"/>
            <a:ext cx="917856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3200" dirty="0"/>
              <a:t>- Voor specifieke vragen kunt contact opnemen </a:t>
            </a:r>
          </a:p>
          <a:p>
            <a:pPr marL="0" indent="0" algn="ctr">
              <a:buNone/>
            </a:pPr>
            <a:r>
              <a:rPr lang="nl-NL" sz="3200" dirty="0">
                <a:hlinkClick r:id="rId4"/>
              </a:rPr>
              <a:t>stadcollege@hetbaken.nl</a:t>
            </a:r>
            <a:endParaRPr lang="nl-NL" sz="32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99AF6B4-89AB-8970-E6A2-CD1196E24B6E}"/>
              </a:ext>
            </a:extLst>
          </p:cNvPr>
          <p:cNvSpPr txBox="1"/>
          <p:nvPr/>
        </p:nvSpPr>
        <p:spPr>
          <a:xfrm>
            <a:off x="-1108571" y="211977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3200" dirty="0"/>
              <a:t>- In de aula</a:t>
            </a:r>
          </a:p>
        </p:txBody>
      </p:sp>
    </p:spTree>
    <p:extLst>
      <p:ext uri="{BB962C8B-B14F-4D97-AF65-F5344CB8AC3E}">
        <p14:creationId xmlns:p14="http://schemas.microsoft.com/office/powerpoint/2010/main" val="2450506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nl-NL" b="1"/>
              <a:t>Einde presentatie.</a:t>
            </a:r>
            <a:br>
              <a:rPr lang="nl-NL" b="1"/>
            </a:br>
            <a:r>
              <a:rPr lang="nl-NL" b="1"/>
              <a:t>U bent nu welkom op de beroepsvloeren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79" y="2462350"/>
            <a:ext cx="5314543" cy="3375920"/>
          </a:xfrm>
        </p:spPr>
        <p:txBody>
          <a:bodyPr anchor="t">
            <a:normAutofit/>
          </a:bodyPr>
          <a:lstStyle/>
          <a:p>
            <a:pPr marL="457200" lvl="1" indent="0" algn="ctr">
              <a:buNone/>
            </a:pPr>
            <a:r>
              <a:rPr lang="nl-NL" sz="3200">
                <a:cs typeface="Calibri"/>
              </a:rPr>
              <a:t>Hartelijk dank </a:t>
            </a:r>
          </a:p>
          <a:p>
            <a:pPr marL="457200" lvl="1" indent="0" algn="ctr">
              <a:buNone/>
            </a:pPr>
            <a:r>
              <a:rPr lang="nl-NL" sz="3200">
                <a:solidFill>
                  <a:schemeClr val="tx1"/>
                </a:solidFill>
                <a:cs typeface="Calibri"/>
              </a:rPr>
              <a:t>voor uw aanwezigheid, </a:t>
            </a:r>
          </a:p>
          <a:p>
            <a:pPr marL="457200" lvl="1" indent="0" algn="ctr">
              <a:buNone/>
            </a:pPr>
            <a:r>
              <a:rPr lang="nl-NL" sz="3200">
                <a:solidFill>
                  <a:schemeClr val="tx1"/>
                </a:solidFill>
                <a:cs typeface="Calibri"/>
              </a:rPr>
              <a:t>uw tijd en uw aandacht.</a:t>
            </a:r>
            <a:br>
              <a:rPr lang="nl-NL" sz="3200">
                <a:solidFill>
                  <a:schemeClr val="tx1"/>
                </a:solidFill>
                <a:cs typeface="Calibri"/>
              </a:rPr>
            </a:br>
            <a:endParaRPr lang="nl-NL" sz="3200">
              <a:cs typeface="Calibri"/>
            </a:endParaRPr>
          </a:p>
          <a:p>
            <a:pPr marL="457200" lvl="1" indent="0" algn="ctr">
              <a:buNone/>
            </a:pPr>
            <a:r>
              <a:rPr lang="nl-NL" sz="3200" b="1">
                <a:solidFill>
                  <a:srgbClr val="7030A0"/>
                </a:solidFill>
                <a:cs typeface="Calibri"/>
              </a:rPr>
              <a:t>Graag tot ziens.</a:t>
            </a:r>
          </a:p>
          <a:p>
            <a:endParaRPr lang="nl-NL" sz="180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16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73204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Belangrijke data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343789"/>
            <a:ext cx="5314543" cy="4170421"/>
          </a:xfrm>
        </p:spPr>
        <p:txBody>
          <a:bodyPr anchor="t">
            <a:normAutofit lnSpcReduction="10000"/>
          </a:bodyPr>
          <a:lstStyle/>
          <a:p>
            <a:pPr marL="457200" lvl="1" indent="0">
              <a:buNone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3500" dirty="0">
                <a:solidFill>
                  <a:schemeClr val="tx1"/>
                </a:solidFill>
                <a:cs typeface="Calibri"/>
              </a:rPr>
              <a:t>Expeditiemiddag</a:t>
            </a: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Woensdag 29 november 202</a:t>
            </a:r>
            <a:r>
              <a:rPr lang="nl-NL" sz="2100" dirty="0">
                <a:cs typeface="Calibri"/>
              </a:rPr>
              <a:t>3</a:t>
            </a:r>
            <a:endParaRPr lang="nl-NL" sz="2100" dirty="0">
              <a:solidFill>
                <a:schemeClr val="tx1"/>
              </a:solidFill>
              <a:cs typeface="Calibri"/>
            </a:endParaRP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Woensdag </a:t>
            </a:r>
            <a:r>
              <a:rPr lang="nl-NL" sz="2100" dirty="0">
                <a:cs typeface="Calibri"/>
              </a:rPr>
              <a:t>7</a:t>
            </a:r>
            <a:r>
              <a:rPr lang="nl-NL" sz="2100" dirty="0">
                <a:solidFill>
                  <a:schemeClr val="tx1"/>
                </a:solidFill>
                <a:cs typeface="Calibri"/>
              </a:rPr>
              <a:t> februari 2024</a:t>
            </a:r>
          </a:p>
          <a:p>
            <a:pPr lvl="2"/>
            <a:r>
              <a:rPr lang="nl-NL" sz="2100" dirty="0">
                <a:solidFill>
                  <a:schemeClr val="tx1"/>
                </a:solidFill>
                <a:cs typeface="Calibri"/>
              </a:rPr>
              <a:t>Tijd: 14:30 – 16:30 uur </a:t>
            </a:r>
          </a:p>
          <a:p>
            <a:pPr lvl="2"/>
            <a:r>
              <a:rPr lang="nl-NL" sz="2100" dirty="0">
                <a:cs typeface="Calibri"/>
              </a:rPr>
              <a:t>Wie: leerlingen</a:t>
            </a:r>
            <a:endParaRPr lang="nl-NL" sz="2100" dirty="0">
              <a:solidFill>
                <a:schemeClr val="tx1"/>
              </a:solidFill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3500" dirty="0">
                <a:solidFill>
                  <a:schemeClr val="tx1"/>
                </a:solidFill>
                <a:cs typeface="Calibri"/>
              </a:rPr>
              <a:t>Open dag </a:t>
            </a:r>
          </a:p>
          <a:p>
            <a:pPr lvl="2"/>
            <a:r>
              <a:rPr lang="nl-NL" dirty="0">
                <a:solidFill>
                  <a:schemeClr val="tx1"/>
                </a:solidFill>
                <a:cs typeface="Calibri"/>
              </a:rPr>
              <a:t>Woensdag 17 </a:t>
            </a:r>
            <a:r>
              <a:rPr lang="nl-NL" dirty="0">
                <a:cs typeface="Calibri"/>
              </a:rPr>
              <a:t>januari</a:t>
            </a:r>
            <a:r>
              <a:rPr lang="nl-NL" dirty="0">
                <a:solidFill>
                  <a:schemeClr val="tx1"/>
                </a:solidFill>
                <a:cs typeface="Calibri"/>
              </a:rPr>
              <a:t> 2024</a:t>
            </a:r>
          </a:p>
          <a:p>
            <a:pPr lvl="2"/>
            <a:r>
              <a:rPr lang="nl-NL" dirty="0">
                <a:cs typeface="Calibri"/>
              </a:rPr>
              <a:t>Tijd: 16:00 – 20:00 uur </a:t>
            </a:r>
          </a:p>
          <a:p>
            <a:pPr lvl="2"/>
            <a:r>
              <a:rPr lang="nl-NL" dirty="0">
                <a:solidFill>
                  <a:schemeClr val="tx1"/>
                </a:solidFill>
                <a:cs typeface="Calibri"/>
              </a:rPr>
              <a:t>Wie: ouders &amp; leerlingen</a:t>
            </a:r>
          </a:p>
          <a:p>
            <a:endParaRPr lang="nl-NL" sz="1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210" y="0"/>
            <a:ext cx="3796790" cy="356512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353A605-01E9-E749-7EAB-0E43275F79D2}"/>
              </a:ext>
            </a:extLst>
          </p:cNvPr>
          <p:cNvSpPr txBox="1"/>
          <p:nvPr/>
        </p:nvSpPr>
        <p:spPr>
          <a:xfrm>
            <a:off x="4263080" y="3428999"/>
            <a:ext cx="76241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nl-NL" sz="2800" dirty="0">
                <a:solidFill>
                  <a:schemeClr val="tx1"/>
                </a:solidFill>
                <a:cs typeface="Calibri"/>
              </a:rPr>
              <a:t>Zie onze website  </a:t>
            </a:r>
            <a:r>
              <a:rPr lang="nl-NL" sz="2800" b="1" dirty="0">
                <a:solidFill>
                  <a:schemeClr val="tx1"/>
                </a:solidFill>
                <a:cs typeface="Calibri"/>
              </a:rPr>
              <a:t> </a:t>
            </a:r>
          </a:p>
          <a:p>
            <a:pPr marL="0" indent="0" algn="ctr">
              <a:buNone/>
            </a:pPr>
            <a:r>
              <a:rPr lang="nl-NL" sz="2800" dirty="0">
                <a:hlinkClick r:id="rId3"/>
              </a:rPr>
              <a:t>Aanmelden - Stad College</a:t>
            </a: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Voor specifieke vragen kunt contact opnemen </a:t>
            </a:r>
          </a:p>
          <a:p>
            <a:pPr marL="0" indent="0" algn="ctr">
              <a:buNone/>
            </a:pPr>
            <a:r>
              <a:rPr lang="nl-NL" sz="2800" dirty="0"/>
              <a:t>met onze zorgcoördinator mw. </a:t>
            </a:r>
            <a:r>
              <a:rPr lang="nl-NL" sz="2800"/>
              <a:t>? </a:t>
            </a:r>
            <a:r>
              <a:rPr lang="nl-NL" sz="2800" dirty="0">
                <a:hlinkClick r:id="rId4"/>
              </a:rPr>
              <a:t>stadcollege@hetbaken.nl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953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Programma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6899189" cy="3559252"/>
          </a:xfrm>
        </p:spPr>
        <p:txBody>
          <a:bodyPr anchor="t">
            <a:normAutofit fontScale="92500" lnSpcReduction="20000"/>
          </a:bodyPr>
          <a:lstStyle/>
          <a:p>
            <a:pPr lvl="1"/>
            <a:r>
              <a:rPr lang="nl-NL" sz="3200" dirty="0">
                <a:cs typeface="Calibri"/>
              </a:rPr>
              <a:t>Voorstellen 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lvl="1"/>
            <a:r>
              <a:rPr lang="nl-NL" sz="3200" dirty="0">
                <a:solidFill>
                  <a:schemeClr val="tx1"/>
                </a:solidFill>
                <a:cs typeface="Calibri"/>
              </a:rPr>
              <a:t>Presentatie </a:t>
            </a:r>
            <a:endParaRPr lang="nl-NL" sz="3200" dirty="0">
              <a:cs typeface="Calibri"/>
            </a:endParaRPr>
          </a:p>
          <a:p>
            <a:pPr lvl="1"/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lvl="1"/>
            <a:r>
              <a:rPr lang="nl-NL" sz="3200" dirty="0">
                <a:cs typeface="Calibri"/>
              </a:rPr>
              <a:t>Naar de beroepsvloeren</a:t>
            </a:r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lvl="1"/>
            <a:endParaRPr lang="nl-NL" sz="3200" dirty="0">
              <a:cs typeface="Calibri"/>
            </a:endParaRPr>
          </a:p>
          <a:p>
            <a:pPr lvl="1"/>
            <a:r>
              <a:rPr lang="nl-NL" sz="3200" dirty="0">
                <a:cs typeface="Calibri"/>
              </a:rPr>
              <a:t>Vragen </a:t>
            </a:r>
          </a:p>
          <a:p>
            <a:pPr lvl="1"/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lvl="1"/>
            <a:r>
              <a:rPr lang="nl-NL" sz="3200" dirty="0">
                <a:solidFill>
                  <a:schemeClr val="tx1"/>
                </a:solidFill>
                <a:cs typeface="Calibri"/>
              </a:rPr>
              <a:t>Afsluiting</a:t>
            </a: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66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VAKCOLLEGE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3907773"/>
          </a:xfrm>
        </p:spPr>
        <p:txBody>
          <a:bodyPr anchor="t"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Werken met je hoofd, hart en handen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tx1"/>
              </a:solidFill>
            </a:endParaRPr>
          </a:p>
          <a:p>
            <a:pPr lvl="1"/>
            <a:r>
              <a:rPr lang="nl-NL" sz="3200" dirty="0">
                <a:solidFill>
                  <a:schemeClr val="tx1"/>
                </a:solidFill>
              </a:rPr>
              <a:t>Avo lessen in theorielokalen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Beroepsgerichte lessen op de praktijkvloeren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Aanleren passende beroepshouding</a:t>
            </a:r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Stage </a:t>
            </a:r>
            <a:r>
              <a:rPr lang="nl-NL" sz="2300" dirty="0">
                <a:solidFill>
                  <a:schemeClr val="tx1"/>
                </a:solidFill>
              </a:rPr>
              <a:t>(vb. </a:t>
            </a:r>
            <a:r>
              <a:rPr lang="nl-NL" sz="2300" dirty="0">
                <a:solidFill>
                  <a:schemeClr val="tx1"/>
                </a:solidFill>
                <a:cs typeface="Calibri"/>
              </a:rPr>
              <a:t>Bliksemstage (leerjaar 1 + 2)</a:t>
            </a:r>
            <a:endParaRPr lang="nl-NL" sz="2300" dirty="0"/>
          </a:p>
          <a:p>
            <a:pPr lvl="1">
              <a:buFont typeface="Arial" panose="020B0604020202020204" pitchFamily="34" charset="0"/>
              <a:buChar char="•"/>
            </a:pPr>
            <a:endParaRPr lang="nl-NL" sz="1800" dirty="0">
              <a:cs typeface="Calibri"/>
            </a:endParaRPr>
          </a:p>
          <a:p>
            <a:pPr lvl="1" indent="0">
              <a:buNone/>
            </a:pPr>
            <a:endParaRPr lang="nl-NL" sz="18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80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Niveaus 2024-2025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609220" cy="4141238"/>
          </a:xfrm>
        </p:spPr>
        <p:txBody>
          <a:bodyPr anchor="t">
            <a:normAutofit/>
          </a:bodyPr>
          <a:lstStyle/>
          <a:p>
            <a:pPr marL="742950" lvl="1" indent="0">
              <a:buNone/>
            </a:pPr>
            <a:r>
              <a:rPr lang="nl-NL" sz="1800" b="1" dirty="0">
                <a:cs typeface="Calibri"/>
              </a:rPr>
              <a:t>VMBO-BB</a:t>
            </a:r>
            <a:r>
              <a:rPr lang="nl-NL" sz="1800" dirty="0">
                <a:cs typeface="Calibri"/>
              </a:rPr>
              <a:t>: basis beroepsgerichte leerweg </a:t>
            </a:r>
          </a:p>
          <a:p>
            <a:pPr marL="742950" lvl="1" indent="0">
              <a:buNone/>
            </a:pPr>
            <a:r>
              <a:rPr lang="nl-NL" sz="1200" dirty="0">
                <a:cs typeface="Calibri"/>
              </a:rPr>
              <a:t>-&gt; MBO niveau 2</a:t>
            </a:r>
          </a:p>
          <a:p>
            <a:pPr marL="742950" lvl="1" indent="0">
              <a:buNone/>
            </a:pPr>
            <a:endParaRPr lang="nl-NL" sz="1800" dirty="0">
              <a:cs typeface="Calibri"/>
            </a:endParaRPr>
          </a:p>
          <a:p>
            <a:pPr marL="742950" lvl="1" indent="0">
              <a:buNone/>
            </a:pPr>
            <a:r>
              <a:rPr lang="nl-NL" sz="1800" b="1" dirty="0">
                <a:cs typeface="Calibri"/>
              </a:rPr>
              <a:t>VMBO-KB</a:t>
            </a:r>
            <a:r>
              <a:rPr lang="nl-NL" sz="1800" dirty="0">
                <a:cs typeface="Calibri"/>
              </a:rPr>
              <a:t>: kader beroepsgerichte leerweg </a:t>
            </a:r>
          </a:p>
          <a:p>
            <a:pPr marL="742950" lvl="1" indent="0">
              <a:buNone/>
            </a:pPr>
            <a:r>
              <a:rPr lang="nl-NL" sz="1200" dirty="0">
                <a:cs typeface="Calibri"/>
              </a:rPr>
              <a:t>-&gt; MBO niveau 3</a:t>
            </a:r>
            <a:endParaRPr lang="nl-NL" sz="1200" dirty="0"/>
          </a:p>
          <a:p>
            <a:pPr marL="742950" lvl="1" indent="0">
              <a:buNone/>
            </a:pPr>
            <a:endParaRPr lang="nl-NL" sz="1800" dirty="0">
              <a:cs typeface="Calibri"/>
            </a:endParaRPr>
          </a:p>
          <a:p>
            <a:pPr marL="742950" lvl="1" indent="0">
              <a:buNone/>
            </a:pPr>
            <a:r>
              <a:rPr lang="nl-NL" sz="1800" b="1" dirty="0">
                <a:cs typeface="Calibri"/>
              </a:rPr>
              <a:t>VMBO-GL</a:t>
            </a:r>
            <a:r>
              <a:rPr lang="nl-NL" sz="1800" dirty="0">
                <a:cs typeface="Calibri"/>
              </a:rPr>
              <a:t>: gemengde leerweg (= TL/Mavo) </a:t>
            </a:r>
          </a:p>
          <a:p>
            <a:pPr marL="742950" lvl="1" indent="0">
              <a:buNone/>
            </a:pPr>
            <a:r>
              <a:rPr lang="nl-NL" sz="1200" dirty="0">
                <a:cs typeface="Calibri"/>
              </a:rPr>
              <a:t>-&gt; MBO niveau 4</a:t>
            </a:r>
          </a:p>
          <a:p>
            <a:pPr marL="742950" lvl="1" indent="0">
              <a:buNone/>
            </a:pPr>
            <a:endParaRPr lang="nl-NL" sz="1800" dirty="0">
              <a:cs typeface="Calibri"/>
            </a:endParaRPr>
          </a:p>
          <a:p>
            <a:pPr marL="742950" lvl="1" indent="0">
              <a:buNone/>
            </a:pPr>
            <a:r>
              <a:rPr lang="nl-NL" sz="1800" b="1" dirty="0">
                <a:cs typeface="Calibri"/>
              </a:rPr>
              <a:t>Vakhavo</a:t>
            </a:r>
            <a:r>
              <a:rPr lang="nl-NL" sz="1800" dirty="0">
                <a:cs typeface="Calibri"/>
              </a:rPr>
              <a:t>: Hoger algemeen voortgezet onderwijs</a:t>
            </a:r>
          </a:p>
          <a:p>
            <a:pPr marL="742950" lvl="1" indent="0">
              <a:buNone/>
            </a:pPr>
            <a:r>
              <a:rPr lang="nl-NL" sz="1200" dirty="0">
                <a:cs typeface="Calibri"/>
              </a:rPr>
              <a:t> -&gt; MBO niveau 4 of HBO</a:t>
            </a:r>
          </a:p>
          <a:p>
            <a:pPr marL="742950" lvl="1" indent="0">
              <a:buNone/>
            </a:pPr>
            <a:endParaRPr lang="nl-NL" sz="1800" dirty="0">
              <a:cs typeface="Calibri"/>
            </a:endParaRPr>
          </a:p>
          <a:p>
            <a:pPr lvl="1" indent="0">
              <a:buNone/>
            </a:pPr>
            <a:endParaRPr lang="nl-NL" sz="18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47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AVO vakken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4278801"/>
          </a:xfrm>
        </p:spPr>
        <p:txBody>
          <a:bodyPr anchor="t">
            <a:normAutofit fontScale="55000" lnSpcReduction="20000"/>
          </a:bodyPr>
          <a:lstStyle/>
          <a:p>
            <a:pPr marL="0" indent="0">
              <a:buNone/>
            </a:pPr>
            <a:r>
              <a:rPr lang="nl-NL" sz="3600" b="1" dirty="0">
                <a:solidFill>
                  <a:schemeClr val="tx1"/>
                </a:solidFill>
              </a:rPr>
              <a:t>Algemeen vormend onderwijs</a:t>
            </a:r>
          </a:p>
          <a:p>
            <a:pPr marL="0" indent="0">
              <a:buNone/>
            </a:pPr>
            <a:endParaRPr lang="nl-NL" sz="36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Leerjaar 1: verplicht basisvakken</a:t>
            </a:r>
          </a:p>
          <a:p>
            <a:pPr lvl="2"/>
            <a:r>
              <a:rPr lang="nl-NL" sz="2200" dirty="0">
                <a:solidFill>
                  <a:schemeClr val="tx1"/>
                </a:solidFill>
              </a:rPr>
              <a:t>Kernvakken alle niveaus: Nederlands, Engels, Spaans (alleen voor Havo </a:t>
            </a:r>
            <a:r>
              <a:rPr lang="nl-NL" sz="2200" dirty="0" err="1">
                <a:solidFill>
                  <a:schemeClr val="tx1"/>
                </a:solidFill>
              </a:rPr>
              <a:t>lln</a:t>
            </a:r>
            <a:r>
              <a:rPr lang="nl-NL" sz="2200" dirty="0">
                <a:solidFill>
                  <a:schemeClr val="tx1"/>
                </a:solidFill>
              </a:rPr>
              <a:t>), wiskunde, </a:t>
            </a:r>
            <a:r>
              <a:rPr lang="nl-NL" sz="2200" dirty="0"/>
              <a:t>n</a:t>
            </a:r>
            <a:r>
              <a:rPr lang="nl-NL" sz="2200" dirty="0">
                <a:solidFill>
                  <a:schemeClr val="tx1"/>
                </a:solidFill>
              </a:rPr>
              <a:t>atuurkunde, biologie, mens &amp; maatschappij (M&amp;M), LEF (levensbeschouwing, ethiek en filosofie), Kunst &amp; cultuur, LO (lichamelijke oefening)</a:t>
            </a:r>
          </a:p>
          <a:p>
            <a:pPr lvl="2"/>
            <a:endParaRPr lang="nl-NL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Leerjaar 2: verplichte keuzevakken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sz="3300" dirty="0">
                <a:solidFill>
                  <a:schemeClr val="tx1"/>
                </a:solidFill>
              </a:rPr>
              <a:t>bij profiel </a:t>
            </a:r>
          </a:p>
          <a:p>
            <a:pPr lvl="2"/>
            <a:r>
              <a:rPr lang="nl-NL" sz="2200" dirty="0"/>
              <a:t>Wiskunde		: MVI, T&amp;MV, Z&amp;W</a:t>
            </a:r>
            <a:endParaRPr lang="nl-NL" sz="2200" dirty="0">
              <a:cs typeface="Calibri"/>
            </a:endParaRPr>
          </a:p>
          <a:p>
            <a:pPr lvl="2"/>
            <a:r>
              <a:rPr lang="nl-NL" sz="2200" dirty="0"/>
              <a:t>Natuurkunde 	: MVI, T&amp;MV</a:t>
            </a:r>
            <a:endParaRPr lang="nl-NL" sz="2200" dirty="0">
              <a:solidFill>
                <a:schemeClr val="tx1"/>
              </a:solidFill>
            </a:endParaRPr>
          </a:p>
          <a:p>
            <a:pPr lvl="2"/>
            <a:r>
              <a:rPr lang="nl-NL" sz="2200" dirty="0">
                <a:solidFill>
                  <a:schemeClr val="tx1"/>
                </a:solidFill>
              </a:rPr>
              <a:t>Biologie 		: Z&amp;W</a:t>
            </a:r>
          </a:p>
          <a:p>
            <a:pPr marL="914400" lvl="2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/>
              <a:t>Leerjaar 3: verplichte examenvakken</a:t>
            </a:r>
            <a:endParaRPr lang="nl-NL" sz="3200" dirty="0">
              <a:cs typeface="Calibri"/>
            </a:endParaRPr>
          </a:p>
          <a:p>
            <a:pPr lvl="2"/>
            <a:r>
              <a:rPr lang="nl-NL" sz="2200" dirty="0">
                <a:solidFill>
                  <a:schemeClr val="tx1"/>
                </a:solidFill>
              </a:rPr>
              <a:t>Maatschappijleer en KCKV</a:t>
            </a:r>
          </a:p>
          <a:p>
            <a:pPr marL="457200" lvl="1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/>
              <a:t>Leerjaar 4: verplichte keuzevakken</a:t>
            </a:r>
            <a:endParaRPr lang="nl-NL" sz="3200" dirty="0">
              <a:cs typeface="Calibri"/>
            </a:endParaRPr>
          </a:p>
          <a:p>
            <a:pPr lvl="2"/>
            <a:r>
              <a:rPr lang="nl-NL" sz="2200" dirty="0"/>
              <a:t>Volledige afsluiting profiel</a:t>
            </a:r>
          </a:p>
          <a:p>
            <a:pPr lvl="2"/>
            <a:r>
              <a:rPr lang="nl-NL" sz="2200" dirty="0"/>
              <a:t>Centraal schriftelijk en praktijk examen (CSPE) </a:t>
            </a:r>
            <a:r>
              <a:rPr lang="nl-NL" sz="2200" dirty="0" err="1"/>
              <a:t>profielvak</a:t>
            </a:r>
            <a:endParaRPr lang="nl-NL" sz="2200" dirty="0"/>
          </a:p>
          <a:p>
            <a:pPr lvl="2"/>
            <a:r>
              <a:rPr lang="nl-NL" sz="2200" dirty="0">
                <a:solidFill>
                  <a:schemeClr val="tx1"/>
                </a:solidFill>
              </a:rPr>
              <a:t>Centraal schriftelijk examen (CSE)</a:t>
            </a:r>
          </a:p>
          <a:p>
            <a:pPr lvl="2"/>
            <a:endParaRPr lang="nl-NL" dirty="0"/>
          </a:p>
          <a:p>
            <a:pPr lvl="2"/>
            <a:endParaRPr lang="nl-NL" sz="28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nl-NL" sz="18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37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/>
              <a:t>PROFIELEN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nl-NL" sz="1800" b="1" dirty="0">
                <a:cs typeface="Calibri"/>
              </a:rPr>
              <a:t>Techniek &amp; Modern Vakmanschap (T&amp;MV)</a:t>
            </a:r>
          </a:p>
          <a:p>
            <a:pPr lvl="2"/>
            <a:r>
              <a:rPr lang="nl-NL" sz="1800" dirty="0">
                <a:cs typeface="Calibri"/>
              </a:rPr>
              <a:t>Bouwen, wonen, interieur</a:t>
            </a:r>
          </a:p>
          <a:p>
            <a:pPr lvl="2"/>
            <a:r>
              <a:rPr lang="nl-NL" sz="1800" dirty="0">
                <a:cs typeface="Calibri"/>
              </a:rPr>
              <a:t>Produceren, installeren &amp; energie </a:t>
            </a:r>
            <a:endParaRPr lang="nl-NL" sz="1800" dirty="0"/>
          </a:p>
          <a:p>
            <a:pPr marL="457200" lvl="1" indent="0">
              <a:buNone/>
            </a:pPr>
            <a:endParaRPr lang="nl-NL" sz="1800" dirty="0"/>
          </a:p>
          <a:p>
            <a:pPr marL="457200" lvl="1" indent="0">
              <a:buNone/>
            </a:pPr>
            <a:r>
              <a:rPr lang="nl-NL" sz="1800" b="1" dirty="0"/>
              <a:t>Zorg &amp; Welzijn (Z&amp;W)</a:t>
            </a:r>
            <a:endParaRPr lang="nl-NL" sz="1800" b="1" dirty="0">
              <a:cs typeface="Calibri"/>
            </a:endParaRPr>
          </a:p>
          <a:p>
            <a:pPr lvl="2"/>
            <a:r>
              <a:rPr lang="nl-NL" sz="1800" dirty="0">
                <a:cs typeface="Calibri"/>
              </a:rPr>
              <a:t>Zorg, uiterlijke verzorging, horeca en dienstverlening</a:t>
            </a:r>
          </a:p>
          <a:p>
            <a:pPr marL="457200" lvl="1" indent="0">
              <a:buNone/>
            </a:pPr>
            <a:endParaRPr lang="nl-NL" sz="1800" dirty="0"/>
          </a:p>
          <a:p>
            <a:pPr marL="457200" lvl="1" indent="0">
              <a:buNone/>
            </a:pPr>
            <a:r>
              <a:rPr lang="nl-NL" sz="1800" b="1" dirty="0"/>
              <a:t>Media vormgeving</a:t>
            </a:r>
            <a:r>
              <a:rPr lang="nl-NL" sz="1800" b="1" dirty="0">
                <a:cs typeface="Calibri"/>
              </a:rPr>
              <a:t> en ICT (MVI)</a:t>
            </a:r>
            <a:endParaRPr lang="nl-NL" sz="1800" b="1" dirty="0"/>
          </a:p>
          <a:p>
            <a:pPr lvl="2"/>
            <a:r>
              <a:rPr lang="nl-NL" sz="1800" dirty="0"/>
              <a:t>Game, apps, drones, design</a:t>
            </a:r>
            <a:r>
              <a:rPr lang="nl-NL" sz="1800" dirty="0">
                <a:cs typeface="Calibri"/>
              </a:rPr>
              <a:t>, digitale beveiliging, ICT beheer</a:t>
            </a:r>
          </a:p>
          <a:p>
            <a:pPr lvl="2"/>
            <a:endParaRPr lang="nl-NL" sz="1800" dirty="0">
              <a:cs typeface="Calibri"/>
            </a:endParaRPr>
          </a:p>
          <a:p>
            <a:pPr lvl="1" indent="0">
              <a:buNone/>
            </a:pPr>
            <a:endParaRPr lang="nl-NL" sz="18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10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PROFIELEN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 lnSpcReduction="10000"/>
          </a:bodyPr>
          <a:lstStyle/>
          <a:p>
            <a:pPr marL="457200" lvl="1" indent="0">
              <a:buNone/>
            </a:pPr>
            <a:r>
              <a:rPr lang="nl-NL" sz="1800" b="1" dirty="0">
                <a:solidFill>
                  <a:schemeClr val="tx1"/>
                </a:solidFill>
                <a:cs typeface="Calibri"/>
              </a:rPr>
              <a:t>Leerjaar 1</a:t>
            </a:r>
            <a:endParaRPr lang="nl-NL" sz="1800" b="1" dirty="0">
              <a:cs typeface="Calibri"/>
            </a:endParaRPr>
          </a:p>
          <a:p>
            <a:pPr lvl="2"/>
            <a:r>
              <a:rPr lang="nl-NL" sz="1400" dirty="0">
                <a:solidFill>
                  <a:schemeClr val="tx1"/>
                </a:solidFill>
                <a:cs typeface="Calibri"/>
              </a:rPr>
              <a:t>kennismaking alle profielen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1800" b="1" dirty="0">
                <a:solidFill>
                  <a:schemeClr val="tx1"/>
                </a:solidFill>
                <a:cs typeface="Calibri"/>
              </a:rPr>
              <a:t>Leerjaar 2</a:t>
            </a:r>
          </a:p>
          <a:p>
            <a:pPr lvl="2"/>
            <a:r>
              <a:rPr lang="nl-NL" sz="1400" dirty="0">
                <a:solidFill>
                  <a:schemeClr val="tx1"/>
                </a:solidFill>
                <a:cs typeface="Calibri"/>
              </a:rPr>
              <a:t>start gekozen profiel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1800" b="1" dirty="0">
                <a:solidFill>
                  <a:schemeClr val="tx1"/>
                </a:solidFill>
                <a:cs typeface="Calibri"/>
              </a:rPr>
              <a:t>Leerjaar 3</a:t>
            </a:r>
          </a:p>
          <a:p>
            <a:pPr lvl="2"/>
            <a:r>
              <a:rPr lang="nl-NL" sz="1400" dirty="0">
                <a:cs typeface="Calibri"/>
              </a:rPr>
              <a:t>vervolg gekozen profiel</a:t>
            </a:r>
            <a:endParaRPr lang="nl-NL" sz="1400" dirty="0">
              <a:solidFill>
                <a:schemeClr val="tx1"/>
              </a:solidFill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nl-NL" sz="1800" b="1" dirty="0">
                <a:solidFill>
                  <a:schemeClr val="tx1"/>
                </a:solidFill>
                <a:cs typeface="Calibri"/>
              </a:rPr>
              <a:t>Leerjaar 4</a:t>
            </a:r>
          </a:p>
          <a:p>
            <a:pPr lvl="2"/>
            <a:r>
              <a:rPr lang="nl-NL" sz="1400" dirty="0">
                <a:cs typeface="Calibri"/>
              </a:rPr>
              <a:t>p</a:t>
            </a:r>
            <a:r>
              <a:rPr lang="nl-NL" sz="1400" dirty="0">
                <a:solidFill>
                  <a:schemeClr val="tx1"/>
                </a:solidFill>
                <a:cs typeface="Calibri"/>
              </a:rPr>
              <a:t>raktijkexamen </a:t>
            </a:r>
            <a:r>
              <a:rPr lang="nl-NL" sz="1400" dirty="0" err="1">
                <a:solidFill>
                  <a:schemeClr val="tx1"/>
                </a:solidFill>
                <a:cs typeface="Calibri"/>
              </a:rPr>
              <a:t>profielvak</a:t>
            </a:r>
            <a:r>
              <a:rPr lang="nl-NL" sz="1400" dirty="0">
                <a:solidFill>
                  <a:schemeClr val="tx1"/>
                </a:solidFill>
                <a:cs typeface="Calibri"/>
              </a:rPr>
              <a:t> (CSPE)</a:t>
            </a:r>
          </a:p>
          <a:p>
            <a:pPr lvl="2"/>
            <a:r>
              <a:rPr lang="nl-NL" sz="1400" dirty="0">
                <a:solidFill>
                  <a:schemeClr val="tx1"/>
                </a:solidFill>
                <a:cs typeface="Calibri"/>
              </a:rPr>
              <a:t>keuzemodule afsluiten &amp; centraal examen AVO</a:t>
            </a:r>
          </a:p>
          <a:p>
            <a:pPr marL="914400" lvl="2" indent="0">
              <a:buNone/>
            </a:pPr>
            <a:endParaRPr lang="nl-NL" sz="1400" dirty="0">
              <a:solidFill>
                <a:schemeClr val="tx1"/>
              </a:solidFill>
              <a:cs typeface="Calibri"/>
            </a:endParaRPr>
          </a:p>
          <a:p>
            <a:pPr lvl="1" indent="0">
              <a:buNone/>
            </a:pPr>
            <a:endParaRPr lang="nl-NL" sz="18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22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Organisatiestructuur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57" y="2242853"/>
            <a:ext cx="5314543" cy="3375920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nl-NL" sz="3200" dirty="0">
              <a:solidFill>
                <a:schemeClr val="tx1"/>
              </a:solidFill>
              <a:cs typeface="Calibri"/>
            </a:endParaRP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5D32170-C199-D0DB-BF08-4F825133C201}"/>
              </a:ext>
            </a:extLst>
          </p:cNvPr>
          <p:cNvSpPr txBox="1"/>
          <p:nvPr/>
        </p:nvSpPr>
        <p:spPr>
          <a:xfrm>
            <a:off x="781457" y="2128888"/>
            <a:ext cx="51992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400" dirty="0"/>
              <a:t>Kernteams verantwoordelijk voor onderwijs en welbevinden van een vaste groep leerlingen.</a:t>
            </a:r>
          </a:p>
          <a:p>
            <a:endParaRPr lang="nl-NL" sz="2400" dirty="0"/>
          </a:p>
          <a:p>
            <a:r>
              <a:rPr lang="nl-NL" sz="2400" dirty="0"/>
              <a:t>Kernteams: 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BK leerjaar 1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GL havo leerjaar 1 t/m 4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T&amp;MV leerjaar 2 t/m 4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MVI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ZW</a:t>
            </a:r>
          </a:p>
          <a:p>
            <a:pPr marL="342900" indent="-342900">
              <a:buFontTx/>
              <a:buChar char="-"/>
            </a:pPr>
            <a:endParaRPr lang="nl-NL" sz="2400" dirty="0"/>
          </a:p>
          <a:p>
            <a:pPr marL="342900" indent="-342900">
              <a:buFontTx/>
              <a:buChar char="-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75369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0992-1517-0958-DABC-438CFA54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b="1" dirty="0"/>
              <a:t>MENTOR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FB6602-1CCC-7F7F-6A61-55703FA2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4121782"/>
          </a:xfrm>
        </p:spPr>
        <p:txBody>
          <a:bodyPr anchor="t">
            <a:normAutofit fontScale="775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Eerste aanspreekpunt leerlingen en ouders</a:t>
            </a:r>
          </a:p>
          <a:p>
            <a:pPr lvl="2"/>
            <a:r>
              <a:rPr lang="nl-NL" sz="1700" dirty="0">
                <a:solidFill>
                  <a:schemeClr val="tx1"/>
                </a:solidFill>
              </a:rPr>
              <a:t>2 mentoruren, informatievoorziening, monitoren verzuim, portfoliogesprekken ouders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Pedagogische ontwikkeling volgen</a:t>
            </a:r>
          </a:p>
          <a:p>
            <a:pPr lvl="2"/>
            <a:r>
              <a:rPr lang="nl-NL" sz="1700" dirty="0">
                <a:solidFill>
                  <a:schemeClr val="tx1"/>
                </a:solidFill>
              </a:rPr>
              <a:t>groepsvorming; observeren van leerlingen op sociaal-emotioneel gebied</a:t>
            </a:r>
          </a:p>
          <a:p>
            <a:pPr lvl="2"/>
            <a:r>
              <a:rPr lang="nl-NL" sz="1700" dirty="0">
                <a:solidFill>
                  <a:schemeClr val="tx1"/>
                </a:solidFill>
              </a:rPr>
              <a:t>bemiddelaar tussen leerlingen onderling en docenten en leerlingen </a:t>
            </a:r>
          </a:p>
          <a:p>
            <a:pPr lvl="2"/>
            <a:r>
              <a:rPr lang="nl-NL" sz="1700" dirty="0">
                <a:solidFill>
                  <a:schemeClr val="tx1"/>
                </a:solidFill>
              </a:rPr>
              <a:t>signalerende rol richting het expertiseteam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Didactische ontwikkeling volgen</a:t>
            </a:r>
          </a:p>
          <a:p>
            <a:pPr lvl="2"/>
            <a:r>
              <a:rPr lang="nl-NL" sz="1500" dirty="0">
                <a:solidFill>
                  <a:schemeClr val="tx1"/>
                </a:solidFill>
              </a:rPr>
              <a:t>onderwijsontwikkeling volgen en leerlingen begeleiden/coachen</a:t>
            </a:r>
          </a:p>
          <a:p>
            <a:pPr lvl="2"/>
            <a:r>
              <a:rPr lang="nl-NL" sz="1500" dirty="0">
                <a:solidFill>
                  <a:schemeClr val="tx1"/>
                </a:solidFill>
              </a:rPr>
              <a:t>monitoren van deadlines en cijfers</a:t>
            </a:r>
          </a:p>
          <a:p>
            <a:pPr lvl="2"/>
            <a:r>
              <a:rPr lang="nl-NL" sz="1500" dirty="0">
                <a:solidFill>
                  <a:schemeClr val="tx1"/>
                </a:solidFill>
              </a:rPr>
              <a:t>coaching en ondersteuning bij profielkeuze</a:t>
            </a:r>
            <a:endParaRPr lang="nl-NL" sz="1500" dirty="0">
              <a:cs typeface="Calibri"/>
            </a:endParaRPr>
          </a:p>
          <a:p>
            <a:endParaRPr lang="nl-NL" sz="1800" dirty="0"/>
          </a:p>
        </p:txBody>
      </p:sp>
      <p:sp>
        <p:nvSpPr>
          <p:cNvPr id="31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44C7CE-997F-2730-B328-48744ECC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057" y="758837"/>
            <a:ext cx="3796790" cy="35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0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779FB8CD804459FE2721FC2CBDECD" ma:contentTypeVersion="15" ma:contentTypeDescription="Een nieuw document maken." ma:contentTypeScope="" ma:versionID="63e13efcc7ed0bc4c18c6edda6fac5c5">
  <xsd:schema xmlns:xsd="http://www.w3.org/2001/XMLSchema" xmlns:xs="http://www.w3.org/2001/XMLSchema" xmlns:p="http://schemas.microsoft.com/office/2006/metadata/properties" xmlns:ns3="4ea97bf6-88a1-4126-a36a-d60205782ce7" xmlns:ns4="ccca89c0-1448-4993-84a6-8d3d48b7762e" targetNamespace="http://schemas.microsoft.com/office/2006/metadata/properties" ma:root="true" ma:fieldsID="5989987c4df1bdce5c8de25242395906" ns3:_="" ns4:_="">
    <xsd:import namespace="4ea97bf6-88a1-4126-a36a-d60205782ce7"/>
    <xsd:import namespace="ccca89c0-1448-4993-84a6-8d3d48b776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97bf6-88a1-4126-a36a-d60205782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89c0-1448-4993-84a6-8d3d48b7762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a97bf6-88a1-4126-a36a-d60205782ce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01BAD6-B470-41E5-888A-E6B3A21BAC0F}">
  <ds:schemaRefs>
    <ds:schemaRef ds:uri="4ea97bf6-88a1-4126-a36a-d60205782ce7"/>
    <ds:schemaRef ds:uri="ccca89c0-1448-4993-84a6-8d3d48b776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2B471FB-7E28-45C0-B461-CD3008DA6955}">
  <ds:schemaRefs>
    <ds:schemaRef ds:uri="4ea97bf6-88a1-4126-a36a-d60205782ce7"/>
    <ds:schemaRef ds:uri="ccca89c0-1448-4993-84a6-8d3d48b776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A94997-7D40-45CC-BBB7-637F1FD91D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887</Words>
  <Application>Microsoft Macintosh PowerPoint</Application>
  <PresentationFormat>Breedbeeld</PresentationFormat>
  <Paragraphs>210</Paragraphs>
  <Slides>18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Programma</vt:lpstr>
      <vt:lpstr>VAKCOLLEGE</vt:lpstr>
      <vt:lpstr>Niveaus 2024-2025 </vt:lpstr>
      <vt:lpstr>AVO vakken</vt:lpstr>
      <vt:lpstr>PROFIELEN</vt:lpstr>
      <vt:lpstr>PROFIELEN</vt:lpstr>
      <vt:lpstr>Organisatiestructuur</vt:lpstr>
      <vt:lpstr>MENTOR</vt:lpstr>
      <vt:lpstr>Educatief partnerschap</vt:lpstr>
      <vt:lpstr>Schoolafspraken o.a.</vt:lpstr>
      <vt:lpstr>Ondersteuning</vt:lpstr>
      <vt:lpstr>Organisatorische zaken</vt:lpstr>
      <vt:lpstr>Belangrijke data</vt:lpstr>
      <vt:lpstr>Inschrijven?</vt:lpstr>
      <vt:lpstr>Heeft u vragen?</vt:lpstr>
      <vt:lpstr>Einde presentatie. U bent nu welkom op de beroepsvloeren</vt:lpstr>
      <vt:lpstr>Belangrijke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Ruth Julen</dc:creator>
  <cp:lastModifiedBy>Dennis de Knijff</cp:lastModifiedBy>
  <cp:revision>9</cp:revision>
  <dcterms:created xsi:type="dcterms:W3CDTF">2022-09-21T07:35:14Z</dcterms:created>
  <dcterms:modified xsi:type="dcterms:W3CDTF">2023-11-07T17:27:39Z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0x010100A20779FB8CD804459FE2721FC2CBDECD</vt:lpwstr>
  </property>
</Properties>
</file>